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1"/>
  </p:sldMasterIdLst>
  <p:notesMasterIdLst>
    <p:notesMasterId r:id="rId26"/>
  </p:notesMasterIdLst>
  <p:sldIdLst>
    <p:sldId id="258" r:id="rId2"/>
    <p:sldId id="256" r:id="rId3"/>
    <p:sldId id="276" r:id="rId4"/>
    <p:sldId id="277" r:id="rId5"/>
    <p:sldId id="290" r:id="rId6"/>
    <p:sldId id="289" r:id="rId7"/>
    <p:sldId id="259" r:id="rId8"/>
    <p:sldId id="260" r:id="rId9"/>
    <p:sldId id="261" r:id="rId10"/>
    <p:sldId id="264" r:id="rId11"/>
    <p:sldId id="262" r:id="rId12"/>
    <p:sldId id="263" r:id="rId13"/>
    <p:sldId id="265" r:id="rId14"/>
    <p:sldId id="266" r:id="rId15"/>
    <p:sldId id="267" r:id="rId16"/>
    <p:sldId id="268" r:id="rId17"/>
    <p:sldId id="269" r:id="rId18"/>
    <p:sldId id="272" r:id="rId19"/>
    <p:sldId id="273" r:id="rId20"/>
    <p:sldId id="314" r:id="rId21"/>
    <p:sldId id="292" r:id="rId22"/>
    <p:sldId id="270" r:id="rId23"/>
    <p:sldId id="278" r:id="rId24"/>
    <p:sldId id="293" r:id="rId25"/>
  </p:sldIdLst>
  <p:sldSz cx="24387175" cy="13716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41C7A0-0B27-448B-B6CC-AA1F20767D41}">
          <p14:sldIdLst>
            <p14:sldId id="258"/>
            <p14:sldId id="256"/>
            <p14:sldId id="276"/>
            <p14:sldId id="277"/>
            <p14:sldId id="290"/>
            <p14:sldId id="289"/>
            <p14:sldId id="259"/>
            <p14:sldId id="260"/>
            <p14:sldId id="261"/>
            <p14:sldId id="264"/>
            <p14:sldId id="262"/>
            <p14:sldId id="263"/>
            <p14:sldId id="265"/>
            <p14:sldId id="266"/>
            <p14:sldId id="267"/>
            <p14:sldId id="268"/>
            <p14:sldId id="269"/>
            <p14:sldId id="272"/>
            <p14:sldId id="273"/>
            <p14:sldId id="314"/>
            <p14:sldId id="292"/>
            <p14:sldId id="270"/>
            <p14:sldId id="278"/>
            <p14:sldId id="293"/>
          </p14:sldIdLst>
        </p14:section>
      </p14:sectionLst>
    </p:ex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724" autoAdjust="0"/>
  </p:normalViewPr>
  <p:slideViewPr>
    <p:cSldViewPr>
      <p:cViewPr varScale="1">
        <p:scale>
          <a:sx n="31" d="100"/>
          <a:sy n="31" d="100"/>
        </p:scale>
        <p:origin x="2478" y="96"/>
      </p:cViewPr>
      <p:guideLst>
        <p:guide orient="horz" pos="4320"/>
        <p:guide pos="7681"/>
      </p:guideLst>
    </p:cSldViewPr>
  </p:slideViewPr>
  <p:notesTextViewPr>
    <p:cViewPr>
      <p:scale>
        <a:sx n="1" d="1"/>
        <a:sy n="1" d="1"/>
      </p:scale>
      <p:origin x="0" y="0"/>
    </p:cViewPr>
  </p:notesTextViewPr>
  <p:notesViewPr>
    <p:cSldViewPr>
      <p:cViewPr varScale="1">
        <p:scale>
          <a:sx n="87" d="100"/>
          <a:sy n="87" d="100"/>
        </p:scale>
        <p:origin x="309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y Robinson" userId="703f6ac0-e7ee-4b0f-87bf-5b5e301ce923" providerId="ADAL" clId="{738A9930-F06E-4A0A-9D74-63EDE5B55AA1}"/>
    <pc:docChg chg="delSld modSld modSection">
      <pc:chgData name="Stacy Robinson" userId="703f6ac0-e7ee-4b0f-87bf-5b5e301ce923" providerId="ADAL" clId="{738A9930-F06E-4A0A-9D74-63EDE5B55AA1}" dt="2023-08-28T19:28:59.767" v="303" actId="20577"/>
      <pc:docMkLst>
        <pc:docMk/>
      </pc:docMkLst>
      <pc:sldChg chg="modSp mod">
        <pc:chgData name="Stacy Robinson" userId="703f6ac0-e7ee-4b0f-87bf-5b5e301ce923" providerId="ADAL" clId="{738A9930-F06E-4A0A-9D74-63EDE5B55AA1}" dt="2023-08-28T19:23:45.524" v="1" actId="20577"/>
        <pc:sldMkLst>
          <pc:docMk/>
          <pc:sldMk cId="3183655735" sldId="258"/>
        </pc:sldMkLst>
        <pc:spChg chg="mod">
          <ac:chgData name="Stacy Robinson" userId="703f6ac0-e7ee-4b0f-87bf-5b5e301ce923" providerId="ADAL" clId="{738A9930-F06E-4A0A-9D74-63EDE5B55AA1}" dt="2023-08-28T19:23:45.524" v="1" actId="20577"/>
          <ac:spMkLst>
            <pc:docMk/>
            <pc:sldMk cId="3183655735" sldId="258"/>
            <ac:spMk id="11" creationId="{00000000-0000-0000-0000-000000000000}"/>
          </ac:spMkLst>
        </pc:spChg>
      </pc:sldChg>
      <pc:sldChg chg="modNotesTx">
        <pc:chgData name="Stacy Robinson" userId="703f6ac0-e7ee-4b0f-87bf-5b5e301ce923" providerId="ADAL" clId="{738A9930-F06E-4A0A-9D74-63EDE5B55AA1}" dt="2023-08-28T19:25:46.167" v="134" actId="20577"/>
        <pc:sldMkLst>
          <pc:docMk/>
          <pc:sldMk cId="2186209938" sldId="259"/>
        </pc:sldMkLst>
      </pc:sldChg>
      <pc:sldChg chg="modNotesTx">
        <pc:chgData name="Stacy Robinson" userId="703f6ac0-e7ee-4b0f-87bf-5b5e301ce923" providerId="ADAL" clId="{738A9930-F06E-4A0A-9D74-63EDE5B55AA1}" dt="2023-08-28T19:25:56.399" v="136" actId="20577"/>
        <pc:sldMkLst>
          <pc:docMk/>
          <pc:sldMk cId="1111101477" sldId="260"/>
        </pc:sldMkLst>
      </pc:sldChg>
      <pc:sldChg chg="modNotesTx">
        <pc:chgData name="Stacy Robinson" userId="703f6ac0-e7ee-4b0f-87bf-5b5e301ce923" providerId="ADAL" clId="{738A9930-F06E-4A0A-9D74-63EDE5B55AA1}" dt="2023-08-28T19:26:15.843" v="156" actId="20577"/>
        <pc:sldMkLst>
          <pc:docMk/>
          <pc:sldMk cId="3180130479" sldId="261"/>
        </pc:sldMkLst>
      </pc:sldChg>
      <pc:sldChg chg="modNotesTx">
        <pc:chgData name="Stacy Robinson" userId="703f6ac0-e7ee-4b0f-87bf-5b5e301ce923" providerId="ADAL" clId="{738A9930-F06E-4A0A-9D74-63EDE5B55AA1}" dt="2023-08-28T19:27:12.183" v="204" actId="6549"/>
        <pc:sldMkLst>
          <pc:docMk/>
          <pc:sldMk cId="171862335" sldId="262"/>
        </pc:sldMkLst>
      </pc:sldChg>
      <pc:sldChg chg="modNotesTx">
        <pc:chgData name="Stacy Robinson" userId="703f6ac0-e7ee-4b0f-87bf-5b5e301ce923" providerId="ADAL" clId="{738A9930-F06E-4A0A-9D74-63EDE5B55AA1}" dt="2023-08-28T19:27:45.519" v="221" actId="20577"/>
        <pc:sldMkLst>
          <pc:docMk/>
          <pc:sldMk cId="3353676532" sldId="263"/>
        </pc:sldMkLst>
      </pc:sldChg>
      <pc:sldChg chg="modNotesTx">
        <pc:chgData name="Stacy Robinson" userId="703f6ac0-e7ee-4b0f-87bf-5b5e301ce923" providerId="ADAL" clId="{738A9930-F06E-4A0A-9D74-63EDE5B55AA1}" dt="2023-08-28T19:26:41.006" v="183" actId="20577"/>
        <pc:sldMkLst>
          <pc:docMk/>
          <pc:sldMk cId="1385981191" sldId="264"/>
        </pc:sldMkLst>
      </pc:sldChg>
      <pc:sldChg chg="modNotesTx">
        <pc:chgData name="Stacy Robinson" userId="703f6ac0-e7ee-4b0f-87bf-5b5e301ce923" providerId="ADAL" clId="{738A9930-F06E-4A0A-9D74-63EDE5B55AA1}" dt="2023-08-28T19:28:19.927" v="259" actId="20577"/>
        <pc:sldMkLst>
          <pc:docMk/>
          <pc:sldMk cId="1836216793" sldId="265"/>
        </pc:sldMkLst>
      </pc:sldChg>
      <pc:sldChg chg="modNotesTx">
        <pc:chgData name="Stacy Robinson" userId="703f6ac0-e7ee-4b0f-87bf-5b5e301ce923" providerId="ADAL" clId="{738A9930-F06E-4A0A-9D74-63EDE5B55AA1}" dt="2023-08-28T19:28:38.733" v="276" actId="20577"/>
        <pc:sldMkLst>
          <pc:docMk/>
          <pc:sldMk cId="282506306" sldId="266"/>
        </pc:sldMkLst>
      </pc:sldChg>
      <pc:sldChg chg="modNotesTx">
        <pc:chgData name="Stacy Robinson" userId="703f6ac0-e7ee-4b0f-87bf-5b5e301ce923" providerId="ADAL" clId="{738A9930-F06E-4A0A-9D74-63EDE5B55AA1}" dt="2023-08-28T19:28:59.767" v="303" actId="20577"/>
        <pc:sldMkLst>
          <pc:docMk/>
          <pc:sldMk cId="499654119" sldId="267"/>
        </pc:sldMkLst>
      </pc:sldChg>
      <pc:sldChg chg="modSp mod modNotesTx">
        <pc:chgData name="Stacy Robinson" userId="703f6ac0-e7ee-4b0f-87bf-5b5e301ce923" providerId="ADAL" clId="{738A9930-F06E-4A0A-9D74-63EDE5B55AA1}" dt="2023-08-28T19:25:31.029" v="128"/>
        <pc:sldMkLst>
          <pc:docMk/>
          <pc:sldMk cId="2818778158" sldId="277"/>
        </pc:sldMkLst>
        <pc:spChg chg="mod">
          <ac:chgData name="Stacy Robinson" userId="703f6ac0-e7ee-4b0f-87bf-5b5e301ce923" providerId="ADAL" clId="{738A9930-F06E-4A0A-9D74-63EDE5B55AA1}" dt="2023-08-28T19:23:56.606" v="2" actId="1076"/>
          <ac:spMkLst>
            <pc:docMk/>
            <pc:sldMk cId="2818778158" sldId="277"/>
            <ac:spMk id="7" creationId="{8A188EED-721C-AD1F-405C-75E22F437FB1}"/>
          </ac:spMkLst>
        </pc:spChg>
      </pc:sldChg>
      <pc:sldChg chg="del">
        <pc:chgData name="Stacy Robinson" userId="703f6ac0-e7ee-4b0f-87bf-5b5e301ce923" providerId="ADAL" clId="{738A9930-F06E-4A0A-9D74-63EDE5B55AA1}" dt="2023-08-28T19:07:00.463" v="0" actId="47"/>
        <pc:sldMkLst>
          <pc:docMk/>
          <pc:sldMk cId="3151112556" sldId="280"/>
        </pc:sldMkLst>
      </pc:sldChg>
      <pc:sldChg chg="del">
        <pc:chgData name="Stacy Robinson" userId="703f6ac0-e7ee-4b0f-87bf-5b5e301ce923" providerId="ADAL" clId="{738A9930-F06E-4A0A-9D74-63EDE5B55AA1}" dt="2023-08-28T19:07:00.463" v="0" actId="47"/>
        <pc:sldMkLst>
          <pc:docMk/>
          <pc:sldMk cId="2658058474" sldId="281"/>
        </pc:sldMkLst>
      </pc:sldChg>
      <pc:sldChg chg="del">
        <pc:chgData name="Stacy Robinson" userId="703f6ac0-e7ee-4b0f-87bf-5b5e301ce923" providerId="ADAL" clId="{738A9930-F06E-4A0A-9D74-63EDE5B55AA1}" dt="2023-08-28T19:07:00.463" v="0" actId="47"/>
        <pc:sldMkLst>
          <pc:docMk/>
          <pc:sldMk cId="3419711251" sldId="283"/>
        </pc:sldMkLst>
      </pc:sldChg>
      <pc:sldChg chg="del">
        <pc:chgData name="Stacy Robinson" userId="703f6ac0-e7ee-4b0f-87bf-5b5e301ce923" providerId="ADAL" clId="{738A9930-F06E-4A0A-9D74-63EDE5B55AA1}" dt="2023-08-28T19:07:00.463" v="0" actId="47"/>
        <pc:sldMkLst>
          <pc:docMk/>
          <pc:sldMk cId="2619828794" sldId="284"/>
        </pc:sldMkLst>
      </pc:sldChg>
      <pc:sldChg chg="del">
        <pc:chgData name="Stacy Robinson" userId="703f6ac0-e7ee-4b0f-87bf-5b5e301ce923" providerId="ADAL" clId="{738A9930-F06E-4A0A-9D74-63EDE5B55AA1}" dt="2023-08-28T19:07:00.463" v="0" actId="47"/>
        <pc:sldMkLst>
          <pc:docMk/>
          <pc:sldMk cId="931986615" sldId="285"/>
        </pc:sldMkLst>
      </pc:sldChg>
      <pc:sldChg chg="del">
        <pc:chgData name="Stacy Robinson" userId="703f6ac0-e7ee-4b0f-87bf-5b5e301ce923" providerId="ADAL" clId="{738A9930-F06E-4A0A-9D74-63EDE5B55AA1}" dt="2023-08-28T19:07:00.463" v="0" actId="47"/>
        <pc:sldMkLst>
          <pc:docMk/>
          <pc:sldMk cId="2986266117" sldId="286"/>
        </pc:sldMkLst>
      </pc:sldChg>
      <pc:sldChg chg="del">
        <pc:chgData name="Stacy Robinson" userId="703f6ac0-e7ee-4b0f-87bf-5b5e301ce923" providerId="ADAL" clId="{738A9930-F06E-4A0A-9D74-63EDE5B55AA1}" dt="2023-08-28T19:07:00.463" v="0" actId="47"/>
        <pc:sldMkLst>
          <pc:docMk/>
          <pc:sldMk cId="3918581912" sldId="287"/>
        </pc:sldMkLst>
      </pc:sldChg>
      <pc:sldChg chg="del">
        <pc:chgData name="Stacy Robinson" userId="703f6ac0-e7ee-4b0f-87bf-5b5e301ce923" providerId="ADAL" clId="{738A9930-F06E-4A0A-9D74-63EDE5B55AA1}" dt="2023-08-28T19:07:00.463" v="0" actId="47"/>
        <pc:sldMkLst>
          <pc:docMk/>
          <pc:sldMk cId="2519446767" sldId="288"/>
        </pc:sldMkLst>
      </pc:sldChg>
      <pc:sldChg chg="modNotesTx">
        <pc:chgData name="Stacy Robinson" userId="703f6ac0-e7ee-4b0f-87bf-5b5e301ce923" providerId="ADAL" clId="{738A9930-F06E-4A0A-9D74-63EDE5B55AA1}" dt="2023-08-28T19:24:56.207" v="126" actId="113"/>
        <pc:sldMkLst>
          <pc:docMk/>
          <pc:sldMk cId="1440485660" sldId="289"/>
        </pc:sldMkLst>
      </pc:sldChg>
      <pc:sldChg chg="modNotesTx">
        <pc:chgData name="Stacy Robinson" userId="703f6ac0-e7ee-4b0f-87bf-5b5e301ce923" providerId="ADAL" clId="{738A9930-F06E-4A0A-9D74-63EDE5B55AA1}" dt="2023-08-28T19:25:27.136" v="127"/>
        <pc:sldMkLst>
          <pc:docMk/>
          <pc:sldMk cId="3800411828" sldId="290"/>
        </pc:sldMkLst>
      </pc:sldChg>
      <pc:sldChg chg="del">
        <pc:chgData name="Stacy Robinson" userId="703f6ac0-e7ee-4b0f-87bf-5b5e301ce923" providerId="ADAL" clId="{738A9930-F06E-4A0A-9D74-63EDE5B55AA1}" dt="2023-08-28T19:07:00.463" v="0" actId="47"/>
        <pc:sldMkLst>
          <pc:docMk/>
          <pc:sldMk cId="1326781079" sldId="297"/>
        </pc:sldMkLst>
      </pc:sldChg>
      <pc:sldChg chg="del">
        <pc:chgData name="Stacy Robinson" userId="703f6ac0-e7ee-4b0f-87bf-5b5e301ce923" providerId="ADAL" clId="{738A9930-F06E-4A0A-9D74-63EDE5B55AA1}" dt="2023-08-28T19:07:00.463" v="0" actId="47"/>
        <pc:sldMkLst>
          <pc:docMk/>
          <pc:sldMk cId="1197203253" sldId="298"/>
        </pc:sldMkLst>
      </pc:sldChg>
      <pc:sldChg chg="del">
        <pc:chgData name="Stacy Robinson" userId="703f6ac0-e7ee-4b0f-87bf-5b5e301ce923" providerId="ADAL" clId="{738A9930-F06E-4A0A-9D74-63EDE5B55AA1}" dt="2023-08-28T19:07:00.463" v="0" actId="47"/>
        <pc:sldMkLst>
          <pc:docMk/>
          <pc:sldMk cId="1860269775" sldId="299"/>
        </pc:sldMkLst>
      </pc:sldChg>
      <pc:sldChg chg="del">
        <pc:chgData name="Stacy Robinson" userId="703f6ac0-e7ee-4b0f-87bf-5b5e301ce923" providerId="ADAL" clId="{738A9930-F06E-4A0A-9D74-63EDE5B55AA1}" dt="2023-08-28T19:07:00.463" v="0" actId="47"/>
        <pc:sldMkLst>
          <pc:docMk/>
          <pc:sldMk cId="2355486964" sldId="300"/>
        </pc:sldMkLst>
      </pc:sldChg>
      <pc:sldChg chg="del">
        <pc:chgData name="Stacy Robinson" userId="703f6ac0-e7ee-4b0f-87bf-5b5e301ce923" providerId="ADAL" clId="{738A9930-F06E-4A0A-9D74-63EDE5B55AA1}" dt="2023-08-28T19:07:00.463" v="0" actId="47"/>
        <pc:sldMkLst>
          <pc:docMk/>
          <pc:sldMk cId="1557286135" sldId="301"/>
        </pc:sldMkLst>
      </pc:sldChg>
      <pc:sldChg chg="del">
        <pc:chgData name="Stacy Robinson" userId="703f6ac0-e7ee-4b0f-87bf-5b5e301ce923" providerId="ADAL" clId="{738A9930-F06E-4A0A-9D74-63EDE5B55AA1}" dt="2023-08-28T19:07:00.463" v="0" actId="47"/>
        <pc:sldMkLst>
          <pc:docMk/>
          <pc:sldMk cId="1265821645" sldId="302"/>
        </pc:sldMkLst>
      </pc:sldChg>
      <pc:sldChg chg="del">
        <pc:chgData name="Stacy Robinson" userId="703f6ac0-e7ee-4b0f-87bf-5b5e301ce923" providerId="ADAL" clId="{738A9930-F06E-4A0A-9D74-63EDE5B55AA1}" dt="2023-08-28T19:07:00.463" v="0" actId="47"/>
        <pc:sldMkLst>
          <pc:docMk/>
          <pc:sldMk cId="470278293" sldId="303"/>
        </pc:sldMkLst>
      </pc:sldChg>
      <pc:sldChg chg="del">
        <pc:chgData name="Stacy Robinson" userId="703f6ac0-e7ee-4b0f-87bf-5b5e301ce923" providerId="ADAL" clId="{738A9930-F06E-4A0A-9D74-63EDE5B55AA1}" dt="2023-08-28T19:07:00.463" v="0" actId="47"/>
        <pc:sldMkLst>
          <pc:docMk/>
          <pc:sldMk cId="4122710745" sldId="304"/>
        </pc:sldMkLst>
      </pc:sldChg>
      <pc:sldChg chg="del">
        <pc:chgData name="Stacy Robinson" userId="703f6ac0-e7ee-4b0f-87bf-5b5e301ce923" providerId="ADAL" clId="{738A9930-F06E-4A0A-9D74-63EDE5B55AA1}" dt="2023-08-28T19:07:00.463" v="0" actId="47"/>
        <pc:sldMkLst>
          <pc:docMk/>
          <pc:sldMk cId="56456473" sldId="305"/>
        </pc:sldMkLst>
      </pc:sldChg>
      <pc:sldChg chg="del">
        <pc:chgData name="Stacy Robinson" userId="703f6ac0-e7ee-4b0f-87bf-5b5e301ce923" providerId="ADAL" clId="{738A9930-F06E-4A0A-9D74-63EDE5B55AA1}" dt="2023-08-28T19:07:00.463" v="0" actId="47"/>
        <pc:sldMkLst>
          <pc:docMk/>
          <pc:sldMk cId="2410182290" sldId="306"/>
        </pc:sldMkLst>
      </pc:sldChg>
      <pc:sldChg chg="del">
        <pc:chgData name="Stacy Robinson" userId="703f6ac0-e7ee-4b0f-87bf-5b5e301ce923" providerId="ADAL" clId="{738A9930-F06E-4A0A-9D74-63EDE5B55AA1}" dt="2023-08-28T19:07:00.463" v="0" actId="47"/>
        <pc:sldMkLst>
          <pc:docMk/>
          <pc:sldMk cId="941017930" sldId="307"/>
        </pc:sldMkLst>
      </pc:sldChg>
      <pc:sldChg chg="del">
        <pc:chgData name="Stacy Robinson" userId="703f6ac0-e7ee-4b0f-87bf-5b5e301ce923" providerId="ADAL" clId="{738A9930-F06E-4A0A-9D74-63EDE5B55AA1}" dt="2023-08-28T19:07:00.463" v="0" actId="47"/>
        <pc:sldMkLst>
          <pc:docMk/>
          <pc:sldMk cId="593218422" sldId="309"/>
        </pc:sldMkLst>
      </pc:sldChg>
      <pc:sldChg chg="del">
        <pc:chgData name="Stacy Robinson" userId="703f6ac0-e7ee-4b0f-87bf-5b5e301ce923" providerId="ADAL" clId="{738A9930-F06E-4A0A-9D74-63EDE5B55AA1}" dt="2023-08-28T19:07:00.463" v="0" actId="47"/>
        <pc:sldMkLst>
          <pc:docMk/>
          <pc:sldMk cId="1287710176" sldId="310"/>
        </pc:sldMkLst>
      </pc:sldChg>
      <pc:sldChg chg="del">
        <pc:chgData name="Stacy Robinson" userId="703f6ac0-e7ee-4b0f-87bf-5b5e301ce923" providerId="ADAL" clId="{738A9930-F06E-4A0A-9D74-63EDE5B55AA1}" dt="2023-08-28T19:07:00.463" v="0" actId="47"/>
        <pc:sldMkLst>
          <pc:docMk/>
          <pc:sldMk cId="1701444242" sldId="311"/>
        </pc:sldMkLst>
      </pc:sldChg>
      <pc:sldChg chg="del">
        <pc:chgData name="Stacy Robinson" userId="703f6ac0-e7ee-4b0f-87bf-5b5e301ce923" providerId="ADAL" clId="{738A9930-F06E-4A0A-9D74-63EDE5B55AA1}" dt="2023-08-28T19:07:00.463" v="0" actId="47"/>
        <pc:sldMkLst>
          <pc:docMk/>
          <pc:sldMk cId="2295378880" sldId="312"/>
        </pc:sldMkLst>
      </pc:sldChg>
      <pc:sldChg chg="del">
        <pc:chgData name="Stacy Robinson" userId="703f6ac0-e7ee-4b0f-87bf-5b5e301ce923" providerId="ADAL" clId="{738A9930-F06E-4A0A-9D74-63EDE5B55AA1}" dt="2023-08-28T19:07:00.463" v="0" actId="47"/>
        <pc:sldMkLst>
          <pc:docMk/>
          <pc:sldMk cId="4265468651" sldId="313"/>
        </pc:sldMkLst>
      </pc:sldChg>
      <pc:sldChg chg="del">
        <pc:chgData name="Stacy Robinson" userId="703f6ac0-e7ee-4b0f-87bf-5b5e301ce923" providerId="ADAL" clId="{738A9930-F06E-4A0A-9D74-63EDE5B55AA1}" dt="2023-08-28T19:07:00.463" v="0" actId="47"/>
        <pc:sldMkLst>
          <pc:docMk/>
          <pc:sldMk cId="3763940572" sldId="3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FF8A35A-8F54-47DC-B0F8-64B393427ECF}" type="datetimeFigureOut">
              <a:rPr lang="en-US" smtClean="0"/>
              <a:t>8/28/2023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67E4392C-2B4B-48D6-93AB-A6BA1F0F6B80}" type="slidenum">
              <a:rPr lang="en-US" smtClean="0"/>
              <a:t>‹#›</a:t>
            </a:fld>
            <a:endParaRPr lang="en-US"/>
          </a:p>
        </p:txBody>
      </p:sp>
    </p:spTree>
    <p:extLst>
      <p:ext uri="{BB962C8B-B14F-4D97-AF65-F5344CB8AC3E}">
        <p14:creationId xmlns:p14="http://schemas.microsoft.com/office/powerpoint/2010/main" val="405865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a:t>
            </a:fld>
            <a:endParaRPr lang="en-US"/>
          </a:p>
        </p:txBody>
      </p:sp>
    </p:spTree>
    <p:extLst>
      <p:ext uri="{BB962C8B-B14F-4D97-AF65-F5344CB8AC3E}">
        <p14:creationId xmlns:p14="http://schemas.microsoft.com/office/powerpoint/2010/main" val="1335767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a:r>
              <a:rPr lang="en-US" b="0" i="0" dirty="0">
                <a:solidFill>
                  <a:srgbClr val="304E4E"/>
                </a:solidFill>
                <a:effectLst/>
                <a:latin typeface="Noto Serif" panose="02020600060500020200" pitchFamily="18" charset="0"/>
              </a:rPr>
              <a:t>When determining </a:t>
            </a:r>
            <a:r>
              <a:rPr lang="en-US" dirty="0">
                <a:solidFill>
                  <a:srgbClr val="304E4E"/>
                </a:solidFill>
                <a:latin typeface="Noto Serif" panose="02020600060500020200" pitchFamily="18" charset="0"/>
              </a:rPr>
              <a:t>v</a:t>
            </a:r>
            <a:r>
              <a:rPr lang="en-US" b="0" i="0" dirty="0">
                <a:solidFill>
                  <a:srgbClr val="304E4E"/>
                </a:solidFill>
                <a:effectLst/>
                <a:latin typeface="Noto Serif" panose="02020600060500020200" pitchFamily="18" charset="0"/>
              </a:rPr>
              <a:t>ote center locations, priority should be given to areas with low mail ballot utilization, specifically those with darker colors shown in the map above. </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Mail ballot utilization refers to the percentage of eligible voters who had the option to vote by mail but chose not to. Locations with lower percentages of mail ballot utilization may indicate that voters prefer to vote in person.</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10</a:t>
            </a:fld>
            <a:endParaRPr lang="en-US"/>
          </a:p>
        </p:txBody>
      </p:sp>
    </p:spTree>
    <p:extLst>
      <p:ext uri="{BB962C8B-B14F-4D97-AF65-F5344CB8AC3E}">
        <p14:creationId xmlns:p14="http://schemas.microsoft.com/office/powerpoint/2010/main" val="43875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4E4E"/>
                </a:solidFill>
                <a:effectLst/>
                <a:latin typeface="Noto Serif" panose="02020600060500020200" pitchFamily="18" charset="0"/>
              </a:rPr>
              <a:t>To maximize accessibility, vote </a:t>
            </a:r>
            <a:r>
              <a:rPr lang="en-US" dirty="0">
                <a:solidFill>
                  <a:srgbClr val="304E4E"/>
                </a:solidFill>
                <a:latin typeface="Noto Serif" panose="02020600060500020200" pitchFamily="18" charset="0"/>
              </a:rPr>
              <a:t>c</a:t>
            </a:r>
            <a:r>
              <a:rPr lang="en-US" b="0" i="0" dirty="0">
                <a:solidFill>
                  <a:srgbClr val="304E4E"/>
                </a:solidFill>
                <a:effectLst/>
                <a:latin typeface="Noto Serif" panose="02020600060500020200" pitchFamily="18" charset="0"/>
              </a:rPr>
              <a:t>enters should be placed in, or near, densely populated areas (marked by darker colors on the map above).</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 Strategic placement ensures that the largest number of citizens and voters will have easy access to voting with minimal travel time required.</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11</a:t>
            </a:fld>
            <a:endParaRPr lang="en-US"/>
          </a:p>
        </p:txBody>
      </p:sp>
    </p:spTree>
    <p:extLst>
      <p:ext uri="{BB962C8B-B14F-4D97-AF65-F5344CB8AC3E}">
        <p14:creationId xmlns:p14="http://schemas.microsoft.com/office/powerpoint/2010/main" val="2314492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304E4E"/>
                </a:solidFill>
                <a:latin typeface="Noto Serif" panose="02020600060500020200" pitchFamily="18" charset="0"/>
              </a:rPr>
              <a:t>L</a:t>
            </a:r>
            <a:r>
              <a:rPr lang="en-US" b="0" i="0" dirty="0">
                <a:solidFill>
                  <a:srgbClr val="304E4E"/>
                </a:solidFill>
                <a:effectLst/>
                <a:latin typeface="Noto Serif" panose="02020600060500020200" pitchFamily="18" charset="0"/>
              </a:rPr>
              <a:t>anguage minority communities are an important consideration </a:t>
            </a:r>
            <a:r>
              <a:rPr lang="en-US" dirty="0">
                <a:solidFill>
                  <a:srgbClr val="304E4E"/>
                </a:solidFill>
                <a:latin typeface="Noto Serif" panose="02020600060500020200" pitchFamily="18" charset="0"/>
              </a:rPr>
              <a:t>w</a:t>
            </a:r>
            <a:r>
              <a:rPr lang="en-US" b="0" i="0" dirty="0">
                <a:solidFill>
                  <a:srgbClr val="304E4E"/>
                </a:solidFill>
                <a:effectLst/>
                <a:latin typeface="Noto Serif" panose="02020600060500020200" pitchFamily="18" charset="0"/>
              </a:rPr>
              <a:t>hen deciding the locations of vote centers.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In Placer County, there are four additional languages besides English, with Spanish being the only one prevalent across most of the county (marked in red on the map).</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Korean (purple), Punjabi (blue), and Tagalog (yellow) are present in some communities in southwest Placer. Orange indicates areas where Spanish and Tagalog are spoken together.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Placer County is required by state and federal law to offer certain services and materials in these additional languages at vote centers located in or adjacent to these communities, including providing translators.</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12</a:t>
            </a:fld>
            <a:endParaRPr lang="en-US"/>
          </a:p>
        </p:txBody>
      </p:sp>
    </p:spTree>
    <p:extLst>
      <p:ext uri="{BB962C8B-B14F-4D97-AF65-F5344CB8AC3E}">
        <p14:creationId xmlns:p14="http://schemas.microsoft.com/office/powerpoint/2010/main" val="3874452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4E4E"/>
                </a:solidFill>
                <a:effectLst/>
                <a:latin typeface="Noto Serif" panose="02020600060500020200" pitchFamily="18" charset="0"/>
              </a:rPr>
              <a:t>Vote centers are designed to assist voters with disabilities. By placing them near communities with higher rates of disabled residents (highlighted in bright yellow), these voters can easily access the services offered.</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13</a:t>
            </a:fld>
            <a:endParaRPr lang="en-US"/>
          </a:p>
        </p:txBody>
      </p:sp>
    </p:spTree>
    <p:extLst>
      <p:ext uri="{BB962C8B-B14F-4D97-AF65-F5344CB8AC3E}">
        <p14:creationId xmlns:p14="http://schemas.microsoft.com/office/powerpoint/2010/main" val="2018240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4E4E"/>
                </a:solidFill>
                <a:effectLst/>
                <a:latin typeface="Noto Serif" panose="02020600060500020200" pitchFamily="18" charset="0"/>
              </a:rPr>
              <a:t>It is important to ensure that individuals without reliable personal transportation can conveniently access a nearby location. The regions with lower personal vehicle ownership rates are emphasized with darker colors in the map above.</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14</a:t>
            </a:fld>
            <a:endParaRPr lang="en-US"/>
          </a:p>
        </p:txBody>
      </p:sp>
    </p:spTree>
    <p:extLst>
      <p:ext uri="{BB962C8B-B14F-4D97-AF65-F5344CB8AC3E}">
        <p14:creationId xmlns:p14="http://schemas.microsoft.com/office/powerpoint/2010/main" val="3483500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4E4E"/>
                </a:solidFill>
                <a:effectLst/>
                <a:latin typeface="Noto Serif" panose="02020600060500020200" pitchFamily="18" charset="0"/>
              </a:rPr>
              <a:t>Similar to low rates of personal vehicle ownership, proposed locations also take higher rates of low-income (teal) and disadvantaged (red) communities into consideration.</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15</a:t>
            </a:fld>
            <a:endParaRPr lang="en-US"/>
          </a:p>
        </p:txBody>
      </p:sp>
    </p:spTree>
    <p:extLst>
      <p:ext uri="{BB962C8B-B14F-4D97-AF65-F5344CB8AC3E}">
        <p14:creationId xmlns:p14="http://schemas.microsoft.com/office/powerpoint/2010/main" val="195919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04E4E"/>
              </a:solidFill>
              <a:effectLst/>
              <a:latin typeface="Noto Serif" panose="02020600060500020200" pitchFamily="18" charset="0"/>
            </a:endParaRPr>
          </a:p>
          <a:p>
            <a:r>
              <a:rPr lang="en-US" b="0" i="0" dirty="0">
                <a:solidFill>
                  <a:srgbClr val="304E4E"/>
                </a:solidFill>
                <a:effectLst/>
                <a:latin typeface="Noto Serif" panose="02020600060500020200" pitchFamily="18" charset="0"/>
              </a:rPr>
              <a:t>Vote centers provide opportunities for voters who are</a:t>
            </a:r>
            <a:r>
              <a:rPr lang="en-US" b="0" i="1" dirty="0">
                <a:solidFill>
                  <a:srgbClr val="304E4E"/>
                </a:solidFill>
                <a:effectLst/>
                <a:latin typeface="Noto Serif" panose="02020600060500020200" pitchFamily="18" charset="0"/>
              </a:rPr>
              <a:t> not </a:t>
            </a:r>
            <a:r>
              <a:rPr lang="en-US" b="0" i="0" dirty="0">
                <a:solidFill>
                  <a:srgbClr val="304E4E"/>
                </a:solidFill>
                <a:effectLst/>
                <a:latin typeface="Noto Serif" panose="02020600060500020200" pitchFamily="18" charset="0"/>
              </a:rPr>
              <a:t>registered to vote to register and vote in person. </a:t>
            </a:r>
          </a:p>
          <a:p>
            <a:endParaRPr lang="en-US" dirty="0">
              <a:solidFill>
                <a:srgbClr val="304E4E"/>
              </a:solidFill>
              <a:latin typeface="Noto Serif" panose="02020600060500020200" pitchFamily="18" charset="0"/>
            </a:endParaRPr>
          </a:p>
          <a:p>
            <a:r>
              <a:rPr lang="en-US" b="0" i="0" dirty="0">
                <a:solidFill>
                  <a:srgbClr val="304E4E"/>
                </a:solidFill>
                <a:effectLst/>
                <a:latin typeface="Noto Serif" panose="02020600060500020200" pitchFamily="18" charset="0"/>
              </a:rPr>
              <a:t>Placer County has the second-highest registration rate in the State of California, a rate that is more than 10% higher than the State average.</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16</a:t>
            </a:fld>
            <a:endParaRPr lang="en-US"/>
          </a:p>
        </p:txBody>
      </p:sp>
    </p:spTree>
    <p:extLst>
      <p:ext uri="{BB962C8B-B14F-4D97-AF65-F5344CB8AC3E}">
        <p14:creationId xmlns:p14="http://schemas.microsoft.com/office/powerpoint/2010/main" val="2296974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304E4E"/>
                </a:solidFill>
                <a:latin typeface="Noto Serif" panose="02020600060500020200" pitchFamily="18" charset="0"/>
              </a:rPr>
              <a:t>G</a:t>
            </a:r>
            <a:r>
              <a:rPr lang="en-US" b="0" i="0" dirty="0">
                <a:solidFill>
                  <a:srgbClr val="304E4E"/>
                </a:solidFill>
                <a:effectLst/>
                <a:latin typeface="Noto Serif" panose="02020600060500020200" pitchFamily="18" charset="0"/>
              </a:rPr>
              <a:t>eographically-isolated communities are a factor in determining locations.</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In Placer County, the communities east of Auburn along the Interstate 80 corridor, and the communities of Foresthill and North Lake Tahoe, are separated from the rest of the county and each other.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Vote centers are proposed in locations that will best provide services for the majority of voters in those areas.</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17</a:t>
            </a:fld>
            <a:endParaRPr lang="en-US"/>
          </a:p>
        </p:txBody>
      </p:sp>
    </p:spTree>
    <p:extLst>
      <p:ext uri="{BB962C8B-B14F-4D97-AF65-F5344CB8AC3E}">
        <p14:creationId xmlns:p14="http://schemas.microsoft.com/office/powerpoint/2010/main" val="2873394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4E4E"/>
                </a:solidFill>
                <a:effectLst/>
                <a:latin typeface="Noto Serif" panose="02020600060500020200" pitchFamily="18" charset="0"/>
              </a:rPr>
              <a:t>Each vote center parking area is surveyed by staff to ensure they are accessible, and any mitigations are brought to the Placer County Voting Accessibility Advisory Committee (VAAC) for input.</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18</a:t>
            </a:fld>
            <a:endParaRPr lang="en-US"/>
          </a:p>
        </p:txBody>
      </p:sp>
    </p:spTree>
    <p:extLst>
      <p:ext uri="{BB962C8B-B14F-4D97-AF65-F5344CB8AC3E}">
        <p14:creationId xmlns:p14="http://schemas.microsoft.com/office/powerpoint/2010/main" val="2894891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soon have full access to the interactive web-based mapping program called </a:t>
            </a:r>
            <a:r>
              <a:rPr lang="en-US" dirty="0" err="1"/>
              <a:t>StoryMaps</a:t>
            </a:r>
            <a:r>
              <a:rPr lang="en-US" dirty="0"/>
              <a:t>. There you can zoom in and click on specific locations or areas within the county. </a:t>
            </a:r>
          </a:p>
          <a:p>
            <a:endParaRPr lang="en-US" dirty="0"/>
          </a:p>
          <a:p>
            <a:r>
              <a:rPr lang="en-US" dirty="0" err="1"/>
              <a:t>StoryMaps</a:t>
            </a:r>
            <a:r>
              <a:rPr lang="en-US" dirty="0"/>
              <a:t> will soon be up on our website at </a:t>
            </a:r>
            <a:r>
              <a:rPr lang="en-US" b="1" dirty="0"/>
              <a:t>www.placercountyelections.gov </a:t>
            </a:r>
            <a:r>
              <a:rPr lang="en-US" dirty="0"/>
              <a:t>on the VAAC page (</a:t>
            </a:r>
            <a:r>
              <a:rPr lang="en-US" b="1" dirty="0"/>
              <a:t>www.placercountyelections.gov/advisory-committee/</a:t>
            </a:r>
            <a:r>
              <a:rPr lang="en-US" dirty="0"/>
              <a:t>).</a:t>
            </a:r>
          </a:p>
        </p:txBody>
      </p:sp>
      <p:sp>
        <p:nvSpPr>
          <p:cNvPr id="4" name="Slide Number Placeholder 3"/>
          <p:cNvSpPr>
            <a:spLocks noGrp="1"/>
          </p:cNvSpPr>
          <p:nvPr>
            <p:ph type="sldNum" sz="quarter" idx="5"/>
          </p:nvPr>
        </p:nvSpPr>
        <p:spPr/>
        <p:txBody>
          <a:bodyPr/>
          <a:lstStyle/>
          <a:p>
            <a:fld id="{67E4392C-2B4B-48D6-93AB-A6BA1F0F6B80}" type="slidenum">
              <a:rPr lang="en-US" smtClean="0"/>
              <a:t>19</a:t>
            </a:fld>
            <a:endParaRPr lang="en-US"/>
          </a:p>
        </p:txBody>
      </p:sp>
    </p:spTree>
    <p:extLst>
      <p:ext uri="{BB962C8B-B14F-4D97-AF65-F5344CB8AC3E}">
        <p14:creationId xmlns:p14="http://schemas.microsoft.com/office/powerpoint/2010/main" val="3474453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a:t>
            </a:r>
          </a:p>
          <a:p>
            <a:r>
              <a:rPr lang="en-US" dirty="0"/>
              <a:t>Role of a committee member (input) and time commitment (yearly) – meeting quarterly / twice a year ? </a:t>
            </a:r>
          </a:p>
        </p:txBody>
      </p:sp>
      <p:sp>
        <p:nvSpPr>
          <p:cNvPr id="4" name="Slide Number Placeholder 3"/>
          <p:cNvSpPr>
            <a:spLocks noGrp="1"/>
          </p:cNvSpPr>
          <p:nvPr>
            <p:ph type="sldNum" sz="quarter" idx="5"/>
          </p:nvPr>
        </p:nvSpPr>
        <p:spPr/>
        <p:txBody>
          <a:bodyPr/>
          <a:lstStyle/>
          <a:p>
            <a:fld id="{67E4392C-2B4B-48D6-93AB-A6BA1F0F6B80}" type="slidenum">
              <a:rPr lang="en-US" smtClean="0"/>
              <a:t>2</a:t>
            </a:fld>
            <a:endParaRPr lang="en-US"/>
          </a:p>
        </p:txBody>
      </p:sp>
    </p:spTree>
    <p:extLst>
      <p:ext uri="{BB962C8B-B14F-4D97-AF65-F5344CB8AC3E}">
        <p14:creationId xmlns:p14="http://schemas.microsoft.com/office/powerpoint/2010/main" val="829903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 A list of these locations will be available on the Placer County Elections website (</a:t>
            </a:r>
            <a:r>
              <a:rPr lang="en-US" b="1" dirty="0"/>
              <a:t>www.placercountyelections.gov</a:t>
            </a:r>
            <a:r>
              <a:rPr lang="en-US" dirty="0"/>
              <a:t>) as soon as they are complete. </a:t>
            </a:r>
          </a:p>
        </p:txBody>
      </p:sp>
      <p:sp>
        <p:nvSpPr>
          <p:cNvPr id="4" name="Slide Number Placeholder 3"/>
          <p:cNvSpPr>
            <a:spLocks noGrp="1"/>
          </p:cNvSpPr>
          <p:nvPr>
            <p:ph type="sldNum" sz="quarter" idx="5"/>
          </p:nvPr>
        </p:nvSpPr>
        <p:spPr/>
        <p:txBody>
          <a:bodyPr/>
          <a:lstStyle/>
          <a:p>
            <a:fld id="{67E4392C-2B4B-48D6-93AB-A6BA1F0F6B80}" type="slidenum">
              <a:rPr lang="en-US" smtClean="0"/>
              <a:t>20</a:t>
            </a:fld>
            <a:endParaRPr lang="en-US"/>
          </a:p>
        </p:txBody>
      </p:sp>
    </p:spTree>
    <p:extLst>
      <p:ext uri="{BB962C8B-B14F-4D97-AF65-F5344CB8AC3E}">
        <p14:creationId xmlns:p14="http://schemas.microsoft.com/office/powerpoint/2010/main" val="672300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1"/>
                </a:solidFill>
              </a:rPr>
              <a:t>Placer County language accessibility accommodations for voters whose primary language is other than English, in specific locations will include:</a:t>
            </a:r>
          </a:p>
          <a:p>
            <a:pPr marL="171450" indent="-171450">
              <a:lnSpc>
                <a:spcPct val="200000"/>
              </a:lnSpc>
              <a:buFont typeface="Arial" panose="020B0604020202020204" pitchFamily="34" charset="0"/>
              <a:buChar char="•"/>
            </a:pPr>
            <a:r>
              <a:rPr lang="en-US" dirty="0">
                <a:solidFill>
                  <a:schemeClr val="accent1"/>
                </a:solidFill>
              </a:rPr>
              <a:t>Translated facsimile ballots </a:t>
            </a:r>
          </a:p>
          <a:p>
            <a:pPr marL="171450" indent="-171450">
              <a:lnSpc>
                <a:spcPct val="200000"/>
              </a:lnSpc>
              <a:buFont typeface="Arial" panose="020B0604020202020204" pitchFamily="34" charset="0"/>
              <a:buChar char="•"/>
            </a:pPr>
            <a:r>
              <a:rPr lang="en-US" dirty="0">
                <a:solidFill>
                  <a:schemeClr val="accent1"/>
                </a:solidFill>
              </a:rPr>
              <a:t>Translated state voter information guides</a:t>
            </a:r>
          </a:p>
          <a:p>
            <a:pPr marL="171450" indent="-171450">
              <a:lnSpc>
                <a:spcPct val="200000"/>
              </a:lnSpc>
              <a:buFont typeface="Arial" panose="020B0604020202020204" pitchFamily="34" charset="0"/>
              <a:buChar char="•"/>
            </a:pPr>
            <a:r>
              <a:rPr lang="en-US" dirty="0">
                <a:solidFill>
                  <a:schemeClr val="accent1"/>
                </a:solidFill>
              </a:rPr>
              <a:t>Specific signage identified by the California Elections Code and state regulations</a:t>
            </a:r>
          </a:p>
          <a:p>
            <a:pPr marL="171450" indent="-171450">
              <a:lnSpc>
                <a:spcPct val="200000"/>
              </a:lnSpc>
              <a:buFont typeface="Arial" panose="020B0604020202020204" pitchFamily="34" charset="0"/>
              <a:buChar char="•"/>
            </a:pPr>
            <a:r>
              <a:rPr lang="en-US" dirty="0">
                <a:solidFill>
                  <a:schemeClr val="accent1"/>
                </a:solidFill>
              </a:rPr>
              <a:t>Election officer translators are easily identified with badges </a:t>
            </a:r>
          </a:p>
          <a:p>
            <a:endParaRPr lang="en-US" dirty="0">
              <a:solidFill>
                <a:schemeClr val="accent1"/>
              </a:solidFill>
            </a:endParaRPr>
          </a:p>
          <a:p>
            <a:endParaRPr lang="en-US" dirty="0">
              <a:solidFill>
                <a:schemeClr val="accent1"/>
              </a:solidFill>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21</a:t>
            </a:fld>
            <a:endParaRPr lang="en-US"/>
          </a:p>
        </p:txBody>
      </p:sp>
    </p:spTree>
    <p:extLst>
      <p:ext uri="{BB962C8B-B14F-4D97-AF65-F5344CB8AC3E}">
        <p14:creationId xmlns:p14="http://schemas.microsoft.com/office/powerpoint/2010/main" val="157320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22</a:t>
            </a:fld>
            <a:endParaRPr lang="en-US"/>
          </a:p>
        </p:txBody>
      </p:sp>
    </p:spTree>
    <p:extLst>
      <p:ext uri="{BB962C8B-B14F-4D97-AF65-F5344CB8AC3E}">
        <p14:creationId xmlns:p14="http://schemas.microsoft.com/office/powerpoint/2010/main" val="3883484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23</a:t>
            </a:fld>
            <a:endParaRPr lang="en-US"/>
          </a:p>
        </p:txBody>
      </p:sp>
    </p:spTree>
    <p:extLst>
      <p:ext uri="{BB962C8B-B14F-4D97-AF65-F5344CB8AC3E}">
        <p14:creationId xmlns:p14="http://schemas.microsoft.com/office/powerpoint/2010/main" val="158860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24</a:t>
            </a:fld>
            <a:endParaRPr lang="en-US"/>
          </a:p>
        </p:txBody>
      </p:sp>
    </p:spTree>
    <p:extLst>
      <p:ext uri="{BB962C8B-B14F-4D97-AF65-F5344CB8AC3E}">
        <p14:creationId xmlns:p14="http://schemas.microsoft.com/office/powerpoint/2010/main" val="382639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3</a:t>
            </a:fld>
            <a:endParaRPr lang="en-US"/>
          </a:p>
        </p:txBody>
      </p:sp>
    </p:spTree>
    <p:extLst>
      <p:ext uri="{BB962C8B-B14F-4D97-AF65-F5344CB8AC3E}">
        <p14:creationId xmlns:p14="http://schemas.microsoft.com/office/powerpoint/2010/main" val="422225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 They will be accessible via the Placer County Elections website (</a:t>
            </a:r>
            <a:r>
              <a:rPr lang="en-US" b="1" dirty="0"/>
              <a:t>www.placercountyelections.gov</a:t>
            </a:r>
            <a:r>
              <a:rPr lang="en-US" dirty="0"/>
              <a:t>) as soon as they are completed.</a:t>
            </a:r>
          </a:p>
        </p:txBody>
      </p:sp>
      <p:sp>
        <p:nvSpPr>
          <p:cNvPr id="4" name="Slide Number Placeholder 3"/>
          <p:cNvSpPr>
            <a:spLocks noGrp="1"/>
          </p:cNvSpPr>
          <p:nvPr>
            <p:ph type="sldNum" sz="quarter" idx="5"/>
          </p:nvPr>
        </p:nvSpPr>
        <p:spPr/>
        <p:txBody>
          <a:bodyPr/>
          <a:lstStyle/>
          <a:p>
            <a:fld id="{67E4392C-2B4B-48D6-93AB-A6BA1F0F6B80}" type="slidenum">
              <a:rPr lang="en-US" smtClean="0"/>
              <a:t>4</a:t>
            </a:fld>
            <a:endParaRPr lang="en-US"/>
          </a:p>
        </p:txBody>
      </p:sp>
    </p:spTree>
    <p:extLst>
      <p:ext uri="{BB962C8B-B14F-4D97-AF65-F5344CB8AC3E}">
        <p14:creationId xmlns:p14="http://schemas.microsoft.com/office/powerpoint/2010/main" val="700741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 They will be accessible via the Placer County Elections website (</a:t>
            </a:r>
            <a:r>
              <a:rPr lang="en-US" b="1" dirty="0"/>
              <a:t>www.placercountyelections.gov</a:t>
            </a:r>
            <a:r>
              <a:rPr lang="en-US" dirty="0"/>
              <a:t>) as soon as they are completed.</a:t>
            </a:r>
          </a:p>
        </p:txBody>
      </p:sp>
      <p:sp>
        <p:nvSpPr>
          <p:cNvPr id="4" name="Slide Number Placeholder 3"/>
          <p:cNvSpPr>
            <a:spLocks noGrp="1"/>
          </p:cNvSpPr>
          <p:nvPr>
            <p:ph type="sldNum" sz="quarter" idx="5"/>
          </p:nvPr>
        </p:nvSpPr>
        <p:spPr/>
        <p:txBody>
          <a:bodyPr/>
          <a:lstStyle/>
          <a:p>
            <a:fld id="{67E4392C-2B4B-48D6-93AB-A6BA1F0F6B80}" type="slidenum">
              <a:rPr lang="en-US" smtClean="0"/>
              <a:t>5</a:t>
            </a:fld>
            <a:endParaRPr lang="en-US"/>
          </a:p>
        </p:txBody>
      </p:sp>
    </p:spTree>
    <p:extLst>
      <p:ext uri="{BB962C8B-B14F-4D97-AF65-F5344CB8AC3E}">
        <p14:creationId xmlns:p14="http://schemas.microsoft.com/office/powerpoint/2010/main" val="2921537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 They will be accessible via the Placer County Elections website (</a:t>
            </a:r>
            <a:r>
              <a:rPr lang="en-US" b="1" dirty="0"/>
              <a:t>www.placercountyelections.gov</a:t>
            </a:r>
            <a:r>
              <a:rPr lang="en-US" dirty="0"/>
              <a:t>) as soon as they are completed.</a:t>
            </a:r>
          </a:p>
        </p:txBody>
      </p:sp>
      <p:sp>
        <p:nvSpPr>
          <p:cNvPr id="4" name="Slide Number Placeholder 3"/>
          <p:cNvSpPr>
            <a:spLocks noGrp="1"/>
          </p:cNvSpPr>
          <p:nvPr>
            <p:ph type="sldNum" sz="quarter" idx="5"/>
          </p:nvPr>
        </p:nvSpPr>
        <p:spPr/>
        <p:txBody>
          <a:bodyPr/>
          <a:lstStyle/>
          <a:p>
            <a:fld id="{67E4392C-2B4B-48D6-93AB-A6BA1F0F6B80}" type="slidenum">
              <a:rPr lang="en-US" smtClean="0"/>
              <a:t>6</a:t>
            </a:fld>
            <a:endParaRPr lang="en-US"/>
          </a:p>
        </p:txBody>
      </p:sp>
    </p:spTree>
    <p:extLst>
      <p:ext uri="{BB962C8B-B14F-4D97-AF65-F5344CB8AC3E}">
        <p14:creationId xmlns:p14="http://schemas.microsoft.com/office/powerpoint/2010/main" val="327806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dirty="0">
                <a:solidFill>
                  <a:srgbClr val="304E4E"/>
                </a:solidFill>
                <a:latin typeface="Noto Serif" panose="02020600060500020200" pitchFamily="18" charset="0"/>
              </a:rPr>
              <a:t>11-Day Vote Centers: ​</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Starting on the Saturday two weekends before the election, 11-day vote centers will become available throughout Placer County. These centers give the public the opportunity to register to vote, obtain a replacement ballot, submit their voted ballot or vote in person.</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7</a:t>
            </a:fld>
            <a:endParaRPr lang="en-US"/>
          </a:p>
        </p:txBody>
      </p:sp>
    </p:spTree>
    <p:extLst>
      <p:ext uri="{BB962C8B-B14F-4D97-AF65-F5344CB8AC3E}">
        <p14:creationId xmlns:p14="http://schemas.microsoft.com/office/powerpoint/2010/main" val="1907095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dirty="0">
                <a:solidFill>
                  <a:srgbClr val="304E4E"/>
                </a:solidFill>
                <a:latin typeface="Noto Serif" panose="02020600060500020200" pitchFamily="18" charset="0"/>
              </a:rPr>
              <a:t>4-Day Vote Centers:​</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304E4E"/>
                </a:solidFill>
                <a:latin typeface="Noto Serif" panose="02020600060500020200" pitchFamily="18" charset="0"/>
              </a:rPr>
              <a:t>On the Saturday four days prior to the election, more locations will be included across the county to offer convenient options to voters and citizens as demand increases.</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8</a:t>
            </a:fld>
            <a:endParaRPr lang="en-US"/>
          </a:p>
        </p:txBody>
      </p:sp>
    </p:spTree>
    <p:extLst>
      <p:ext uri="{BB962C8B-B14F-4D97-AF65-F5344CB8AC3E}">
        <p14:creationId xmlns:p14="http://schemas.microsoft.com/office/powerpoint/2010/main" val="1634111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304E4E"/>
              </a:solidFill>
              <a:effectLst/>
              <a:latin typeface="Noto Serif" panose="02020600060500020200" pitchFamily="18" charset="0"/>
            </a:endParaRPr>
          </a:p>
          <a:p>
            <a:pPr algn="l"/>
            <a:r>
              <a:rPr lang="en-US" dirty="0">
                <a:solidFill>
                  <a:srgbClr val="304E4E"/>
                </a:solidFill>
                <a:latin typeface="Noto Serif" panose="02020600060500020200" pitchFamily="18" charset="0"/>
              </a:rPr>
              <a:t>T</a:t>
            </a:r>
            <a:r>
              <a:rPr lang="en-US" b="0" i="0" dirty="0">
                <a:solidFill>
                  <a:srgbClr val="304E4E"/>
                </a:solidFill>
                <a:effectLst/>
                <a:latin typeface="Noto Serif" panose="02020600060500020200" pitchFamily="18" charset="0"/>
              </a:rPr>
              <a:t>o allow transit riders the shortest walk to a vote center location, the site should be as close to public transit as possible.</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The majority of the proposed vote center locations are within 200 feet of a designated bus stop.</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9</a:t>
            </a:fld>
            <a:endParaRPr lang="en-US"/>
          </a:p>
        </p:txBody>
      </p:sp>
    </p:spTree>
    <p:extLst>
      <p:ext uri="{BB962C8B-B14F-4D97-AF65-F5344CB8AC3E}">
        <p14:creationId xmlns:p14="http://schemas.microsoft.com/office/powerpoint/2010/main" val="3087792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C279-EC46-1CEB-F051-5AE892629119}"/>
              </a:ext>
            </a:extLst>
          </p:cNvPr>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EC599EB2-BDC8-F4B9-79B0-6645F3FF689A}"/>
              </a:ext>
            </a:extLst>
          </p:cNvPr>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1D4F4603-BE06-0EDF-A179-47AD5F373AD3}"/>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5" name="Footer Placeholder 4">
            <a:extLst>
              <a:ext uri="{FF2B5EF4-FFF2-40B4-BE49-F238E27FC236}">
                <a16:creationId xmlns:a16="http://schemas.microsoft.com/office/drawing/2014/main" id="{C8F991B7-2FB5-BE8D-9DDF-6BF74607A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DA19B-C6F1-F0B1-70E7-EB0A6111AEF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19956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AA05-134F-A3C2-6E9E-63382ED6B2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D9D04-313D-3E2A-B792-CDBDB8E445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E5009-4B24-BEC6-A842-7704A78B2216}"/>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5" name="Footer Placeholder 4">
            <a:extLst>
              <a:ext uri="{FF2B5EF4-FFF2-40B4-BE49-F238E27FC236}">
                <a16:creationId xmlns:a16="http://schemas.microsoft.com/office/drawing/2014/main" id="{0108C5F7-0DF5-798C-8DEA-DEA44B585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2A479-A0CA-8854-CD04-8F29F4180C5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66440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B3448-4F24-25CD-3503-D34E739AEB32}"/>
              </a:ext>
            </a:extLst>
          </p:cNvPr>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DA0FF8-9E92-E2F8-7EA1-36C5F03D421A}"/>
              </a:ext>
            </a:extLst>
          </p:cNvPr>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76E94-E048-EBDE-D68C-456336A8F510}"/>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5" name="Footer Placeholder 4">
            <a:extLst>
              <a:ext uri="{FF2B5EF4-FFF2-40B4-BE49-F238E27FC236}">
                <a16:creationId xmlns:a16="http://schemas.microsoft.com/office/drawing/2014/main" id="{EB1E0E28-4CAD-8345-9884-E6D38B195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68B279-6B4C-7BF2-3DC2-0AAE20200364}"/>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200333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B3500-C973-0539-27CC-449BA71C4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CCA2-0775-157C-9957-9C29F992A7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7D446-FD85-8C15-61B5-EA384924C39D}"/>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5" name="Footer Placeholder 4">
            <a:extLst>
              <a:ext uri="{FF2B5EF4-FFF2-40B4-BE49-F238E27FC236}">
                <a16:creationId xmlns:a16="http://schemas.microsoft.com/office/drawing/2014/main" id="{88B9B34E-7E74-6929-5E35-A8EFF8582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F5E9B-743F-A631-7EE7-56054E7BF57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46317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853A-6466-46AC-0646-FC04FA7EE2E9}"/>
              </a:ext>
            </a:extLst>
          </p:cNvPr>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4E0567E4-D258-9E58-6166-40FFBB6B0E94}"/>
              </a:ext>
            </a:extLst>
          </p:cNvPr>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9EE422-805B-E144-656B-24D330F8B971}"/>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5" name="Footer Placeholder 4">
            <a:extLst>
              <a:ext uri="{FF2B5EF4-FFF2-40B4-BE49-F238E27FC236}">
                <a16:creationId xmlns:a16="http://schemas.microsoft.com/office/drawing/2014/main" id="{73B30A79-DA2F-2705-D0BF-4A19E4323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51306-EA4E-18DA-6CBE-0F01B0F26D5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236801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375A-4978-08C7-4396-17DE63D59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75D98-FCBE-A857-1191-62C3551BAE93}"/>
              </a:ext>
            </a:extLst>
          </p:cNvPr>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D9F93B-D248-7E97-D0D1-6906F2EC2882}"/>
              </a:ext>
            </a:extLst>
          </p:cNvPr>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B0BC90-A3BC-8C35-9359-AC49806D94BC}"/>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6" name="Footer Placeholder 5">
            <a:extLst>
              <a:ext uri="{FF2B5EF4-FFF2-40B4-BE49-F238E27FC236}">
                <a16:creationId xmlns:a16="http://schemas.microsoft.com/office/drawing/2014/main" id="{381C637D-A8DF-F150-B19D-9A52823759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F936F3-71FD-6F44-E184-19232E6CB169}"/>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6388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360B-BB11-156B-BDC8-9D3CF7F3C1E7}"/>
              </a:ext>
            </a:extLst>
          </p:cNvPr>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47142A-03CD-7473-2ED0-32CA7731C2C2}"/>
              </a:ext>
            </a:extLst>
          </p:cNvPr>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FC3A1-D207-B73F-AA2E-767A411343C3}"/>
              </a:ext>
            </a:extLst>
          </p:cNvPr>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599ED-97EB-C484-6186-A0B1AD77E9EE}"/>
              </a:ext>
            </a:extLst>
          </p:cNvPr>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61E75-61AA-E9BD-6F0F-A6E3EE56B704}"/>
              </a:ext>
            </a:extLst>
          </p:cNvPr>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F159EA-B3CB-B14A-68B8-595E9A10D9F8}"/>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8" name="Footer Placeholder 7">
            <a:extLst>
              <a:ext uri="{FF2B5EF4-FFF2-40B4-BE49-F238E27FC236}">
                <a16:creationId xmlns:a16="http://schemas.microsoft.com/office/drawing/2014/main" id="{426F045C-816C-7ABE-40B2-BBA7CE98AA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E1DFD7-0DBA-E0D5-66CC-E27BBC53EA3B}"/>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84755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C45C-A2D6-4C04-82C5-485282BF84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B5C0BE-969C-8034-3CB2-3E3B6CAC45F3}"/>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4" name="Footer Placeholder 3">
            <a:extLst>
              <a:ext uri="{FF2B5EF4-FFF2-40B4-BE49-F238E27FC236}">
                <a16:creationId xmlns:a16="http://schemas.microsoft.com/office/drawing/2014/main" id="{0B4FC9C8-8E5F-46FE-454C-A3FFDB60F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E4A5CC-FFF2-C687-FB02-7B5B36854274}"/>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58583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A5FBF4-EB8A-E226-80F7-F79C4D42D7C1}"/>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3" name="Footer Placeholder 2">
            <a:extLst>
              <a:ext uri="{FF2B5EF4-FFF2-40B4-BE49-F238E27FC236}">
                <a16:creationId xmlns:a16="http://schemas.microsoft.com/office/drawing/2014/main" id="{C591464E-3BB4-353F-4234-40CAC93B83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83D6E8-8670-5018-2F4A-31486D427AD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242420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A3EC2-F6F4-C4A3-42F2-ADF085840212}"/>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2E0AF017-87A0-FE84-4BA2-460BCB9B7A8C}"/>
              </a:ext>
            </a:extLst>
          </p:cNvPr>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AFC216-BC17-AF18-567F-505297AC3BEA}"/>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1D71DCE3-ED8B-991A-F065-15F125A7D139}"/>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6" name="Footer Placeholder 5">
            <a:extLst>
              <a:ext uri="{FF2B5EF4-FFF2-40B4-BE49-F238E27FC236}">
                <a16:creationId xmlns:a16="http://schemas.microsoft.com/office/drawing/2014/main" id="{44D8974D-4F29-2DA0-6A93-82180FA776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B8FFF-9E83-4EE5-3BC8-3BC7A4D2CDC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808501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B2F5-217B-7F1F-318F-9F6E4DE397DA}"/>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36D5EBF4-16E4-D354-8938-E4811631371D}"/>
              </a:ext>
            </a:extLst>
          </p:cNvPr>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C8202910-3102-8A74-82AA-BB8D12B980BA}"/>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6633E35-0772-DD3C-71E4-13A9144C860A}"/>
              </a:ext>
            </a:extLst>
          </p:cNvPr>
          <p:cNvSpPr>
            <a:spLocks noGrp="1"/>
          </p:cNvSpPr>
          <p:nvPr>
            <p:ph type="dt" sz="half" idx="10"/>
          </p:nvPr>
        </p:nvSpPr>
        <p:spPr/>
        <p:txBody>
          <a:bodyPr/>
          <a:lstStyle/>
          <a:p>
            <a:fld id="{0155AB83-92EB-4B7C-A04A-78F3CF221848}" type="datetimeFigureOut">
              <a:rPr lang="en-US" smtClean="0"/>
              <a:t>8/28/2023</a:t>
            </a:fld>
            <a:endParaRPr lang="en-US"/>
          </a:p>
        </p:txBody>
      </p:sp>
      <p:sp>
        <p:nvSpPr>
          <p:cNvPr id="6" name="Footer Placeholder 5">
            <a:extLst>
              <a:ext uri="{FF2B5EF4-FFF2-40B4-BE49-F238E27FC236}">
                <a16:creationId xmlns:a16="http://schemas.microsoft.com/office/drawing/2014/main" id="{226946D8-23DA-3762-71EA-706B163E2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086987-C6C9-15A5-5FC5-36F5C5F4D5B7}"/>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50035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1AEDB4-B4DF-758A-51E2-9F137BEBD8A9}"/>
              </a:ext>
            </a:extLst>
          </p:cNvPr>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51B959-E0DA-9F11-F626-1865FE7C8855}"/>
              </a:ext>
            </a:extLst>
          </p:cNvPr>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DEF3C-DB4C-F76A-11EA-9EF346467026}"/>
              </a:ext>
            </a:extLst>
          </p:cNvPr>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0155AB83-92EB-4B7C-A04A-78F3CF221848}" type="datetimeFigureOut">
              <a:rPr lang="en-US" smtClean="0"/>
              <a:t>8/28/2023</a:t>
            </a:fld>
            <a:endParaRPr lang="en-US"/>
          </a:p>
        </p:txBody>
      </p:sp>
      <p:sp>
        <p:nvSpPr>
          <p:cNvPr id="5" name="Footer Placeholder 4">
            <a:extLst>
              <a:ext uri="{FF2B5EF4-FFF2-40B4-BE49-F238E27FC236}">
                <a16:creationId xmlns:a16="http://schemas.microsoft.com/office/drawing/2014/main" id="{139FE704-C4F8-FC5C-000E-AB8109E07B9A}"/>
              </a:ext>
            </a:extLst>
          </p:cNvPr>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81B380-1D9D-D799-972D-AD69803AB2F6}"/>
              </a:ext>
            </a:extLst>
          </p:cNvPr>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34729E3-2E82-4CFB-8E7C-60B0DB8F16A9}" type="slidenum">
              <a:rPr lang="en-US" smtClean="0"/>
              <a:t>‹#›</a:t>
            </a:fld>
            <a:endParaRPr lang="en-US"/>
          </a:p>
        </p:txBody>
      </p:sp>
    </p:spTree>
    <p:extLst>
      <p:ext uri="{BB962C8B-B14F-4D97-AF65-F5344CB8AC3E}">
        <p14:creationId xmlns:p14="http://schemas.microsoft.com/office/powerpoint/2010/main" val="342534180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10799" y="1143000"/>
            <a:ext cx="13869988" cy="3581400"/>
          </a:xfrm>
        </p:spPr>
        <p:txBody>
          <a:bodyPr>
            <a:noAutofit/>
          </a:bodyPr>
          <a:lstStyle/>
          <a:p>
            <a:pPr algn="ctr">
              <a:lnSpc>
                <a:spcPts val="9000"/>
              </a:lnSpc>
            </a:pPr>
            <a:r>
              <a:rPr lang="en-US" sz="8000" b="1" dirty="0">
                <a:solidFill>
                  <a:srgbClr val="0070C0"/>
                </a:solidFill>
                <a:latin typeface="Arial" panose="020B0604020202020204" pitchFamily="34" charset="0"/>
                <a:cs typeface="Arial" panose="020B0604020202020204" pitchFamily="34" charset="0"/>
              </a:rPr>
              <a:t>Consultation Meeting</a:t>
            </a:r>
            <a:br>
              <a:rPr lang="en-US" sz="8000" b="1" dirty="0">
                <a:solidFill>
                  <a:srgbClr val="0070C0"/>
                </a:solidFill>
                <a:latin typeface="Arial" panose="020B0604020202020204" pitchFamily="34" charset="0"/>
                <a:cs typeface="Arial" panose="020B0604020202020204" pitchFamily="34" charset="0"/>
              </a:rPr>
            </a:br>
            <a:r>
              <a:rPr lang="en-US" sz="8000" b="1" dirty="0">
                <a:solidFill>
                  <a:srgbClr val="0070C0"/>
                </a:solidFill>
                <a:latin typeface="Arial" panose="020B0604020202020204" pitchFamily="34" charset="0"/>
                <a:cs typeface="Arial" panose="020B0604020202020204" pitchFamily="34" charset="0"/>
              </a:rPr>
              <a:t>Placer County </a:t>
            </a:r>
            <a:br>
              <a:rPr lang="en-US" sz="8000" b="1" dirty="0">
                <a:solidFill>
                  <a:srgbClr val="0070C0"/>
                </a:solidFill>
                <a:latin typeface="Arial" panose="020B0604020202020204" pitchFamily="34" charset="0"/>
                <a:cs typeface="Arial" panose="020B0604020202020204" pitchFamily="34" charset="0"/>
              </a:rPr>
            </a:br>
            <a:r>
              <a:rPr lang="en-US" sz="8000" b="1" dirty="0">
                <a:solidFill>
                  <a:srgbClr val="0070C0"/>
                </a:solidFill>
                <a:latin typeface="Arial" panose="020B0604020202020204" pitchFamily="34" charset="0"/>
                <a:cs typeface="Arial" panose="020B0604020202020204" pitchFamily="34" charset="0"/>
              </a:rPr>
              <a:t>Individuals with Disabilities  and Senior Communities</a:t>
            </a:r>
          </a:p>
        </p:txBody>
      </p:sp>
      <p:cxnSp>
        <p:nvCxnSpPr>
          <p:cNvPr id="13" name="Straight Connector 12"/>
          <p:cNvCxnSpPr>
            <a:cxnSpLocks/>
          </p:cNvCxnSpPr>
          <p:nvPr/>
        </p:nvCxnSpPr>
        <p:spPr>
          <a:xfrm>
            <a:off x="9755187" y="5715000"/>
            <a:ext cx="14325600" cy="0"/>
          </a:xfrm>
          <a:prstGeom prst="line">
            <a:avLst/>
          </a:prstGeom>
          <a:ln>
            <a:solidFill>
              <a:srgbClr val="00754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576313" y="6336210"/>
            <a:ext cx="13182600" cy="6555641"/>
          </a:xfrm>
          <a:prstGeom prst="rect">
            <a:avLst/>
          </a:prstGeom>
          <a:noFill/>
        </p:spPr>
        <p:txBody>
          <a:bodyPr wrap="square" rtlCol="0">
            <a:spAutoFit/>
          </a:bodyPr>
          <a:lstStyle/>
          <a:p>
            <a:r>
              <a:rPr lang="en-US" sz="6000" spc="300" dirty="0">
                <a:solidFill>
                  <a:srgbClr val="007549"/>
                </a:solidFill>
              </a:rPr>
              <a:t>A forum for interested residents, representatives, advocates and individuals from the disability and senior communities to provide consultation and public input on the development of the County’s draft Election Administration Plan</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8560" t="314" r="53084" b="-314"/>
          <a:stretch/>
        </p:blipFill>
        <p:spPr>
          <a:xfrm>
            <a:off x="-5787" y="-108039"/>
            <a:ext cx="9456174" cy="13867581"/>
          </a:xfrm>
        </p:spPr>
      </p:pic>
    </p:spTree>
    <p:extLst>
      <p:ext uri="{BB962C8B-B14F-4D97-AF65-F5344CB8AC3E}">
        <p14:creationId xmlns:p14="http://schemas.microsoft.com/office/powerpoint/2010/main" val="3183655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86FB1-B318-CDCD-ED46-E1FD57CA3DBB}"/>
              </a:ext>
            </a:extLst>
          </p:cNvPr>
          <p:cNvPicPr>
            <a:picLocks noChangeAspect="1"/>
          </p:cNvPicPr>
          <p:nvPr/>
        </p:nvPicPr>
        <p:blipFill>
          <a:blip r:embed="rId3"/>
          <a:stretch>
            <a:fillRect/>
          </a:stretch>
        </p:blipFill>
        <p:spPr>
          <a:xfrm>
            <a:off x="22924" y="-228600"/>
            <a:ext cx="24387174" cy="13748727"/>
          </a:xfrm>
          <a:prstGeom prst="rect">
            <a:avLst/>
          </a:prstGeom>
        </p:spPr>
      </p:pic>
      <p:sp>
        <p:nvSpPr>
          <p:cNvPr id="5" name="TextBox 4">
            <a:extLst>
              <a:ext uri="{FF2B5EF4-FFF2-40B4-BE49-F238E27FC236}">
                <a16:creationId xmlns:a16="http://schemas.microsoft.com/office/drawing/2014/main" id="{24162DF1-8586-B03D-5ABC-762C0FA8B58C}"/>
              </a:ext>
            </a:extLst>
          </p:cNvPr>
          <p:cNvSpPr txBox="1"/>
          <p:nvPr/>
        </p:nvSpPr>
        <p:spPr>
          <a:xfrm>
            <a:off x="306387" y="228600"/>
            <a:ext cx="9829799"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L</a:t>
            </a:r>
            <a:r>
              <a:rPr lang="en-US" sz="6000" b="1" i="0" dirty="0">
                <a:solidFill>
                  <a:schemeClr val="bg1"/>
                </a:solidFill>
                <a:effectLst/>
                <a:latin typeface="Arial" panose="020B0604020202020204" pitchFamily="34" charset="0"/>
                <a:cs typeface="Arial" panose="020B0604020202020204" pitchFamily="34" charset="0"/>
              </a:rPr>
              <a:t>ow Mail Ballot Utilization</a:t>
            </a:r>
            <a:endParaRPr lang="en-US"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981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582AB1-9B55-EC65-C5BB-D2FBA4A32423}"/>
              </a:ext>
            </a:extLst>
          </p:cNvPr>
          <p:cNvPicPr>
            <a:picLocks noChangeAspect="1"/>
          </p:cNvPicPr>
          <p:nvPr/>
        </p:nvPicPr>
        <p:blipFill>
          <a:blip r:embed="rId3"/>
          <a:stretch>
            <a:fillRect/>
          </a:stretch>
        </p:blipFill>
        <p:spPr>
          <a:xfrm>
            <a:off x="1" y="0"/>
            <a:ext cx="24387174" cy="13716000"/>
          </a:xfrm>
          <a:prstGeom prst="rect">
            <a:avLst/>
          </a:prstGeom>
        </p:spPr>
      </p:pic>
      <p:sp>
        <p:nvSpPr>
          <p:cNvPr id="4" name="TextBox 3">
            <a:extLst>
              <a:ext uri="{FF2B5EF4-FFF2-40B4-BE49-F238E27FC236}">
                <a16:creationId xmlns:a16="http://schemas.microsoft.com/office/drawing/2014/main" id="{A15DE6B6-29AC-9743-52D1-2763DD4B2674}"/>
              </a:ext>
            </a:extLst>
          </p:cNvPr>
          <p:cNvSpPr txBox="1"/>
          <p:nvPr/>
        </p:nvSpPr>
        <p:spPr>
          <a:xfrm>
            <a:off x="230187" y="381000"/>
            <a:ext cx="92202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High-Density Population</a:t>
            </a:r>
          </a:p>
        </p:txBody>
      </p:sp>
    </p:spTree>
    <p:extLst>
      <p:ext uri="{BB962C8B-B14F-4D97-AF65-F5344CB8AC3E}">
        <p14:creationId xmlns:p14="http://schemas.microsoft.com/office/powerpoint/2010/main" val="171862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BD2780-8ED0-AA81-62CD-6C77BBB9A455}"/>
              </a:ext>
            </a:extLst>
          </p:cNvPr>
          <p:cNvPicPr>
            <a:picLocks noChangeAspect="1"/>
          </p:cNvPicPr>
          <p:nvPr/>
        </p:nvPicPr>
        <p:blipFill>
          <a:blip r:embed="rId3"/>
          <a:stretch>
            <a:fillRect/>
          </a:stretch>
        </p:blipFill>
        <p:spPr>
          <a:xfrm>
            <a:off x="0" y="0"/>
            <a:ext cx="24401790" cy="13716000"/>
          </a:xfrm>
          <a:prstGeom prst="rect">
            <a:avLst/>
          </a:prstGeom>
        </p:spPr>
      </p:pic>
      <p:sp>
        <p:nvSpPr>
          <p:cNvPr id="4" name="TextBox 3">
            <a:extLst>
              <a:ext uri="{FF2B5EF4-FFF2-40B4-BE49-F238E27FC236}">
                <a16:creationId xmlns:a16="http://schemas.microsoft.com/office/drawing/2014/main" id="{7D81E190-1E43-F0E1-0FBC-8621E5CF6C3C}"/>
              </a:ext>
            </a:extLst>
          </p:cNvPr>
          <p:cNvSpPr txBox="1"/>
          <p:nvPr/>
        </p:nvSpPr>
        <p:spPr>
          <a:xfrm flipH="1">
            <a:off x="306386" y="304800"/>
            <a:ext cx="12115801"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Language Minority Communities</a:t>
            </a:r>
          </a:p>
        </p:txBody>
      </p:sp>
    </p:spTree>
    <p:extLst>
      <p:ext uri="{BB962C8B-B14F-4D97-AF65-F5344CB8AC3E}">
        <p14:creationId xmlns:p14="http://schemas.microsoft.com/office/powerpoint/2010/main" val="335367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25FF92-871E-701E-4A13-0BD5CA4A855C}"/>
              </a:ext>
            </a:extLst>
          </p:cNvPr>
          <p:cNvPicPr>
            <a:picLocks noChangeAspect="1"/>
          </p:cNvPicPr>
          <p:nvPr/>
        </p:nvPicPr>
        <p:blipFill>
          <a:blip r:embed="rId3"/>
          <a:stretch>
            <a:fillRect/>
          </a:stretch>
        </p:blipFill>
        <p:spPr>
          <a:xfrm>
            <a:off x="0" y="0"/>
            <a:ext cx="24387175" cy="13716000"/>
          </a:xfrm>
          <a:prstGeom prst="rect">
            <a:avLst/>
          </a:prstGeom>
        </p:spPr>
      </p:pic>
      <p:sp>
        <p:nvSpPr>
          <p:cNvPr id="4" name="TextBox 3">
            <a:extLst>
              <a:ext uri="{FF2B5EF4-FFF2-40B4-BE49-F238E27FC236}">
                <a16:creationId xmlns:a16="http://schemas.microsoft.com/office/drawing/2014/main" id="{678ED3B8-CCEF-5017-57E4-33623FB9B064}"/>
              </a:ext>
            </a:extLst>
          </p:cNvPr>
          <p:cNvSpPr txBox="1"/>
          <p:nvPr/>
        </p:nvSpPr>
        <p:spPr>
          <a:xfrm>
            <a:off x="306387" y="304800"/>
            <a:ext cx="10057561" cy="1015663"/>
          </a:xfrm>
          <a:prstGeom prst="rect">
            <a:avLst/>
          </a:prstGeom>
          <a:no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Higher Rates of Disabilities</a:t>
            </a:r>
          </a:p>
        </p:txBody>
      </p:sp>
    </p:spTree>
    <p:extLst>
      <p:ext uri="{BB962C8B-B14F-4D97-AF65-F5344CB8AC3E}">
        <p14:creationId xmlns:p14="http://schemas.microsoft.com/office/powerpoint/2010/main" val="1836216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ABAB9-EF3F-4A43-964B-95F9D388F009}"/>
              </a:ext>
            </a:extLst>
          </p:cNvPr>
          <p:cNvPicPr>
            <a:picLocks noChangeAspect="1"/>
          </p:cNvPicPr>
          <p:nvPr/>
        </p:nvPicPr>
        <p:blipFill>
          <a:blip r:embed="rId3"/>
          <a:stretch>
            <a:fillRect/>
          </a:stretch>
        </p:blipFill>
        <p:spPr>
          <a:xfrm>
            <a:off x="1" y="0"/>
            <a:ext cx="24387174" cy="13716000"/>
          </a:xfrm>
          <a:prstGeom prst="rect">
            <a:avLst/>
          </a:prstGeom>
        </p:spPr>
      </p:pic>
      <p:sp>
        <p:nvSpPr>
          <p:cNvPr id="4" name="TextBox 3">
            <a:extLst>
              <a:ext uri="{FF2B5EF4-FFF2-40B4-BE49-F238E27FC236}">
                <a16:creationId xmlns:a16="http://schemas.microsoft.com/office/drawing/2014/main" id="{30BBB659-22ED-2E97-C1E3-974A651413C3}"/>
              </a:ext>
            </a:extLst>
          </p:cNvPr>
          <p:cNvSpPr txBox="1"/>
          <p:nvPr/>
        </p:nvSpPr>
        <p:spPr>
          <a:xfrm>
            <a:off x="153987" y="76200"/>
            <a:ext cx="159258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Decreased Ownership of Personal Vehicles</a:t>
            </a:r>
          </a:p>
        </p:txBody>
      </p:sp>
    </p:spTree>
    <p:extLst>
      <p:ext uri="{BB962C8B-B14F-4D97-AF65-F5344CB8AC3E}">
        <p14:creationId xmlns:p14="http://schemas.microsoft.com/office/powerpoint/2010/main" val="282506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81E2C-5954-E510-969B-307D4159721A}"/>
              </a:ext>
            </a:extLst>
          </p:cNvPr>
          <p:cNvPicPr>
            <a:picLocks noChangeAspect="1"/>
          </p:cNvPicPr>
          <p:nvPr/>
        </p:nvPicPr>
        <p:blipFill>
          <a:blip r:embed="rId3"/>
          <a:stretch>
            <a:fillRect/>
          </a:stretch>
        </p:blipFill>
        <p:spPr>
          <a:xfrm>
            <a:off x="0" y="0"/>
            <a:ext cx="24387175" cy="13716000"/>
          </a:xfrm>
          <a:prstGeom prst="rect">
            <a:avLst/>
          </a:prstGeom>
        </p:spPr>
      </p:pic>
      <p:sp>
        <p:nvSpPr>
          <p:cNvPr id="4" name="TextBox 3">
            <a:extLst>
              <a:ext uri="{FF2B5EF4-FFF2-40B4-BE49-F238E27FC236}">
                <a16:creationId xmlns:a16="http://schemas.microsoft.com/office/drawing/2014/main" id="{3463D43B-A876-BAF2-85BA-7B667D522344}"/>
              </a:ext>
            </a:extLst>
          </p:cNvPr>
          <p:cNvSpPr txBox="1"/>
          <p:nvPr/>
        </p:nvSpPr>
        <p:spPr>
          <a:xfrm>
            <a:off x="230187" y="0"/>
            <a:ext cx="17024212" cy="1015663"/>
          </a:xfrm>
          <a:prstGeom prst="rect">
            <a:avLst/>
          </a:prstGeom>
          <a:solidFill>
            <a:schemeClr val="tx1"/>
          </a:solid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Low-Income and Disadvantaged Communities</a:t>
            </a:r>
          </a:p>
        </p:txBody>
      </p:sp>
    </p:spTree>
    <p:extLst>
      <p:ext uri="{BB962C8B-B14F-4D97-AF65-F5344CB8AC3E}">
        <p14:creationId xmlns:p14="http://schemas.microsoft.com/office/powerpoint/2010/main" val="499654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471366-2F53-A958-E998-57F65BBA8F2B}"/>
              </a:ext>
            </a:extLst>
          </p:cNvPr>
          <p:cNvPicPr>
            <a:picLocks noChangeAspect="1"/>
          </p:cNvPicPr>
          <p:nvPr/>
        </p:nvPicPr>
        <p:blipFill>
          <a:blip r:embed="rId3"/>
          <a:stretch>
            <a:fillRect/>
          </a:stretch>
        </p:blipFill>
        <p:spPr>
          <a:xfrm>
            <a:off x="1408681" y="2438400"/>
            <a:ext cx="21569811" cy="9159550"/>
          </a:xfrm>
          <a:prstGeom prst="rect">
            <a:avLst/>
          </a:prstGeom>
        </p:spPr>
      </p:pic>
    </p:spTree>
    <p:extLst>
      <p:ext uri="{BB962C8B-B14F-4D97-AF65-F5344CB8AC3E}">
        <p14:creationId xmlns:p14="http://schemas.microsoft.com/office/powerpoint/2010/main" val="4144170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04A4C8-ECBE-D2C5-F860-C604BACD5191}"/>
              </a:ext>
            </a:extLst>
          </p:cNvPr>
          <p:cNvPicPr>
            <a:picLocks noChangeAspect="1"/>
          </p:cNvPicPr>
          <p:nvPr/>
        </p:nvPicPr>
        <p:blipFill>
          <a:blip r:embed="rId3"/>
          <a:stretch>
            <a:fillRect/>
          </a:stretch>
        </p:blipFill>
        <p:spPr>
          <a:xfrm>
            <a:off x="0" y="0"/>
            <a:ext cx="24387175" cy="13716000"/>
          </a:xfrm>
          <a:prstGeom prst="rect">
            <a:avLst/>
          </a:prstGeom>
        </p:spPr>
      </p:pic>
      <p:sp>
        <p:nvSpPr>
          <p:cNvPr id="3" name="TextBox 2">
            <a:extLst>
              <a:ext uri="{FF2B5EF4-FFF2-40B4-BE49-F238E27FC236}">
                <a16:creationId xmlns:a16="http://schemas.microsoft.com/office/drawing/2014/main" id="{4356C902-5593-A732-5F25-6215A082A60A}"/>
              </a:ext>
            </a:extLst>
          </p:cNvPr>
          <p:cNvSpPr txBox="1"/>
          <p:nvPr/>
        </p:nvSpPr>
        <p:spPr>
          <a:xfrm>
            <a:off x="230187" y="76200"/>
            <a:ext cx="11228074" cy="1015663"/>
          </a:xfrm>
          <a:prstGeom prst="rect">
            <a:avLst/>
          </a:prstGeom>
          <a:solidFill>
            <a:schemeClr val="tx1"/>
          </a:solid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Geographically-Isolated Areas</a:t>
            </a:r>
          </a:p>
        </p:txBody>
      </p:sp>
    </p:spTree>
    <p:extLst>
      <p:ext uri="{BB962C8B-B14F-4D97-AF65-F5344CB8AC3E}">
        <p14:creationId xmlns:p14="http://schemas.microsoft.com/office/powerpoint/2010/main" val="3167161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63FF4-4727-32A0-C372-90A61A388895}"/>
              </a:ext>
            </a:extLst>
          </p:cNvPr>
          <p:cNvPicPr>
            <a:picLocks noChangeAspect="1"/>
          </p:cNvPicPr>
          <p:nvPr/>
        </p:nvPicPr>
        <p:blipFill>
          <a:blip r:embed="rId3"/>
          <a:stretch>
            <a:fillRect/>
          </a:stretch>
        </p:blipFill>
        <p:spPr>
          <a:xfrm>
            <a:off x="1" y="-2672"/>
            <a:ext cx="24387174" cy="13718672"/>
          </a:xfrm>
          <a:prstGeom prst="rect">
            <a:avLst/>
          </a:prstGeom>
        </p:spPr>
      </p:pic>
      <p:sp>
        <p:nvSpPr>
          <p:cNvPr id="4" name="TextBox 3">
            <a:extLst>
              <a:ext uri="{FF2B5EF4-FFF2-40B4-BE49-F238E27FC236}">
                <a16:creationId xmlns:a16="http://schemas.microsoft.com/office/drawing/2014/main" id="{A27B3479-CA04-4464-F482-2238E4669E6C}"/>
              </a:ext>
            </a:extLst>
          </p:cNvPr>
          <p:cNvSpPr txBox="1"/>
          <p:nvPr/>
        </p:nvSpPr>
        <p:spPr>
          <a:xfrm>
            <a:off x="228600" y="203537"/>
            <a:ext cx="10898187" cy="1015663"/>
          </a:xfrm>
          <a:prstGeom prst="rect">
            <a:avLst/>
          </a:prstGeom>
          <a:noFill/>
        </p:spPr>
        <p:txBody>
          <a:bodyPr wrap="square" rtlCol="0">
            <a:spAutoFit/>
          </a:bodyPr>
          <a:lstStyle/>
          <a:p>
            <a:r>
              <a:rPr lang="en-US" sz="6000" b="1" dirty="0">
                <a:solidFill>
                  <a:schemeClr val="bg1"/>
                </a:solidFill>
                <a:highlight>
                  <a:srgbClr val="000000"/>
                </a:highlight>
                <a:latin typeface="Arial" panose="020B0604020202020204" pitchFamily="34" charset="0"/>
                <a:cs typeface="Arial" panose="020B0604020202020204" pitchFamily="34" charset="0"/>
              </a:rPr>
              <a:t>Parking Areas are Surveyed</a:t>
            </a:r>
          </a:p>
        </p:txBody>
      </p:sp>
    </p:spTree>
    <p:extLst>
      <p:ext uri="{BB962C8B-B14F-4D97-AF65-F5344CB8AC3E}">
        <p14:creationId xmlns:p14="http://schemas.microsoft.com/office/powerpoint/2010/main" val="40367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8251" y="0"/>
            <a:ext cx="16317041" cy="13716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70124" y="3679768"/>
            <a:ext cx="16317044" cy="10035374"/>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128309" y="-67163"/>
            <a:ext cx="13715998" cy="13848609"/>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F46FD2E-B36C-85A6-C712-9BC04D4A22FA}"/>
              </a:ext>
            </a:extLst>
          </p:cNvPr>
          <p:cNvPicPr>
            <a:picLocks noChangeAspect="1"/>
          </p:cNvPicPr>
          <p:nvPr/>
        </p:nvPicPr>
        <p:blipFill>
          <a:blip r:embed="rId3"/>
          <a:stretch>
            <a:fillRect/>
          </a:stretch>
        </p:blipFill>
        <p:spPr>
          <a:xfrm>
            <a:off x="2476562" y="4114800"/>
            <a:ext cx="20256056" cy="7393459"/>
          </a:xfrm>
          <a:prstGeom prst="rect">
            <a:avLst/>
          </a:prstGeom>
          <a:ln>
            <a:solidFill>
              <a:schemeClr val="accent1"/>
            </a:solidFill>
          </a:ln>
        </p:spPr>
      </p:pic>
      <p:sp>
        <p:nvSpPr>
          <p:cNvPr id="4" name="TextBox 3">
            <a:extLst>
              <a:ext uri="{FF2B5EF4-FFF2-40B4-BE49-F238E27FC236}">
                <a16:creationId xmlns:a16="http://schemas.microsoft.com/office/drawing/2014/main" id="{AB909B27-CA1D-9E82-9582-0D676979DC1E}"/>
              </a:ext>
            </a:extLst>
          </p:cNvPr>
          <p:cNvSpPr txBox="1"/>
          <p:nvPr/>
        </p:nvSpPr>
        <p:spPr>
          <a:xfrm>
            <a:off x="8078251" y="685800"/>
            <a:ext cx="16308917" cy="1015663"/>
          </a:xfrm>
          <a:prstGeom prst="rect">
            <a:avLst/>
          </a:prstGeom>
          <a:noFill/>
        </p:spPr>
        <p:txBody>
          <a:bodyPr wrap="square" rtlCol="0">
            <a:spAutoFit/>
          </a:bodyPr>
          <a:lstStyle/>
          <a:p>
            <a:pPr algn="ctr"/>
            <a:r>
              <a:rPr lang="en-US" sz="6000" b="1" dirty="0" err="1">
                <a:solidFill>
                  <a:schemeClr val="bg1"/>
                </a:solidFill>
                <a:latin typeface="Arial" panose="020B0604020202020204" pitchFamily="34" charset="0"/>
                <a:cs typeface="Arial" panose="020B0604020202020204" pitchFamily="34" charset="0"/>
              </a:rPr>
              <a:t>StoryMaps</a:t>
            </a:r>
            <a:r>
              <a:rPr lang="en-US" sz="6000" b="1" dirty="0">
                <a:solidFill>
                  <a:schemeClr val="bg1"/>
                </a:solidFill>
                <a:latin typeface="Arial" panose="020B0604020202020204" pitchFamily="34" charset="0"/>
                <a:cs typeface="Arial" panose="020B0604020202020204" pitchFamily="34" charset="0"/>
              </a:rPr>
              <a:t> is available on our website</a:t>
            </a:r>
          </a:p>
        </p:txBody>
      </p:sp>
    </p:spTree>
    <p:extLst>
      <p:ext uri="{BB962C8B-B14F-4D97-AF65-F5344CB8AC3E}">
        <p14:creationId xmlns:p14="http://schemas.microsoft.com/office/powerpoint/2010/main" val="1695093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8" y="1173710"/>
            <a:ext cx="8070606" cy="568429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Agenda</a:t>
            </a:r>
          </a:p>
        </p:txBody>
      </p:sp>
      <p:sp>
        <p:nvSpPr>
          <p:cNvPr id="3" name="Subtitle 2"/>
          <p:cNvSpPr>
            <a:spLocks noGrp="1"/>
          </p:cNvSpPr>
          <p:nvPr>
            <p:ph type="subTitle" idx="1"/>
          </p:nvPr>
        </p:nvSpPr>
        <p:spPr>
          <a:xfrm>
            <a:off x="9053592" y="558688"/>
            <a:ext cx="14350582" cy="8797540"/>
          </a:xfrm>
        </p:spPr>
        <p:txBody>
          <a:bodyPr vert="horz" lIns="91440" tIns="45720" rIns="91440" bIns="45720" rtlCol="0" anchor="ctr">
            <a:normAutofit/>
          </a:bodyPr>
          <a:lstStyle/>
          <a:p>
            <a:pPr marL="571500" indent="-571500" algn="l" defTabSz="914400">
              <a:spcBef>
                <a:spcPts val="1000"/>
              </a:spcBef>
              <a:buFont typeface="Arial" panose="020B0604020202020204" pitchFamily="34" charset="0"/>
              <a:buChar char="•"/>
            </a:pPr>
            <a:r>
              <a:rPr lang="en-US" sz="4400" dirty="0"/>
              <a:t>Elections Staff/Attendee Introductions</a:t>
            </a:r>
          </a:p>
          <a:p>
            <a:pPr algn="l" defTabSz="914400">
              <a:spcBef>
                <a:spcPts val="1000"/>
              </a:spcBef>
            </a:pPr>
            <a:endParaRPr lang="en-US" sz="4400" dirty="0"/>
          </a:p>
          <a:p>
            <a:pPr algn="l" defTabSz="914400">
              <a:spcBef>
                <a:spcPts val="1000"/>
              </a:spcBef>
            </a:pPr>
            <a:r>
              <a:rPr lang="en-US" sz="4400" dirty="0"/>
              <a:t>Presentations:</a:t>
            </a:r>
          </a:p>
          <a:p>
            <a:pPr marL="1828800" lvl="1" indent="-571500" algn="l" defTabSz="914400">
              <a:buFont typeface="Courier New" panose="02070309020205020404" pitchFamily="49" charset="0"/>
              <a:buChar char="o"/>
            </a:pPr>
            <a:r>
              <a:rPr lang="en-US" sz="4400" dirty="0"/>
              <a:t>VCA/drafted Election Administration Plan (EAP) </a:t>
            </a:r>
            <a:endParaRPr lang="en-US" sz="4400" dirty="0">
              <a:cs typeface="Calibri"/>
            </a:endParaRPr>
          </a:p>
          <a:p>
            <a:pPr marL="1828800" lvl="1" indent="-571500" algn="l" defTabSz="914400">
              <a:spcBef>
                <a:spcPts val="1000"/>
              </a:spcBef>
              <a:buFont typeface="Courier New" panose="02070309020205020404" pitchFamily="49" charset="0"/>
              <a:buChar char="o"/>
            </a:pPr>
            <a:r>
              <a:rPr lang="en-US" sz="4400" dirty="0" err="1"/>
              <a:t>StoryMap</a:t>
            </a:r>
            <a:r>
              <a:rPr lang="en-US" sz="4400" dirty="0"/>
              <a:t> presentation on factors considered</a:t>
            </a:r>
          </a:p>
          <a:p>
            <a:pPr marL="1828800" lvl="1" indent="-571500" algn="l" defTabSz="914400">
              <a:spcBef>
                <a:spcPts val="1000"/>
              </a:spcBef>
              <a:buFont typeface="Courier New" panose="02070309020205020404" pitchFamily="49" charset="0"/>
              <a:buChar char="o"/>
            </a:pPr>
            <a:r>
              <a:rPr lang="en-US" sz="4400" dirty="0"/>
              <a:t>placercountyelections.gov/voters-choice-act</a:t>
            </a:r>
          </a:p>
          <a:p>
            <a:pPr marL="1828800" lvl="1" indent="-571500" algn="l" defTabSz="914400">
              <a:spcBef>
                <a:spcPts val="1000"/>
              </a:spcBef>
              <a:buFont typeface="Courier New" panose="02070309020205020404" pitchFamily="49" charset="0"/>
              <a:buChar char="o"/>
            </a:pPr>
            <a:r>
              <a:rPr lang="en-US" sz="4400" dirty="0"/>
              <a:t>Equal Accessibility</a:t>
            </a:r>
          </a:p>
        </p:txBody>
      </p:sp>
      <p:sp>
        <p:nvSpPr>
          <p:cNvPr id="4" name="TextBox 3">
            <a:extLst>
              <a:ext uri="{FF2B5EF4-FFF2-40B4-BE49-F238E27FC236}">
                <a16:creationId xmlns:a16="http://schemas.microsoft.com/office/drawing/2014/main" id="{FFCEE629-E592-367C-D787-BD3341A8BE16}"/>
              </a:ext>
            </a:extLst>
          </p:cNvPr>
          <p:cNvSpPr txBox="1"/>
          <p:nvPr/>
        </p:nvSpPr>
        <p:spPr>
          <a:xfrm flipH="1">
            <a:off x="8051999" y="7934224"/>
            <a:ext cx="14350582" cy="4688463"/>
          </a:xfrm>
          <a:prstGeom prst="rect">
            <a:avLst/>
          </a:prstGeom>
          <a:noFill/>
        </p:spPr>
        <p:txBody>
          <a:bodyPr wrap="square" lIns="91440" tIns="45720" rIns="91440" bIns="45720" rtlCol="0" anchor="t">
            <a:spAutoFit/>
          </a:bodyPr>
          <a:lstStyle/>
          <a:p>
            <a:pPr marL="1828800" lvl="1" indent="-571500">
              <a:lnSpc>
                <a:spcPct val="200000"/>
              </a:lnSpc>
              <a:spcBef>
                <a:spcPts val="1000"/>
              </a:spcBef>
              <a:buFont typeface="Arial" panose="020B0604020202020204" pitchFamily="34" charset="0"/>
              <a:buChar char="•"/>
            </a:pPr>
            <a:r>
              <a:rPr lang="en-US" sz="4400" dirty="0"/>
              <a:t>Discussion on Feedback / Input</a:t>
            </a:r>
          </a:p>
          <a:p>
            <a:pPr marL="1828800" lvl="1" indent="-571500">
              <a:lnSpc>
                <a:spcPct val="200000"/>
              </a:lnSpc>
              <a:spcBef>
                <a:spcPts val="1000"/>
              </a:spcBef>
              <a:buFont typeface="Arial" panose="020B0604020202020204" pitchFamily="34" charset="0"/>
              <a:buChar char="•"/>
            </a:pPr>
            <a:r>
              <a:rPr lang="en-US" sz="4400" dirty="0"/>
              <a:t>Questions &amp; Answers </a:t>
            </a:r>
          </a:p>
          <a:p>
            <a:pPr marL="1828800" lvl="1" indent="-571500" algn="l" defTabSz="914400">
              <a:lnSpc>
                <a:spcPct val="200000"/>
              </a:lnSpc>
              <a:spcBef>
                <a:spcPts val="1000"/>
              </a:spcBef>
              <a:buFont typeface="Arial" panose="020B0604020202020204" pitchFamily="34" charset="0"/>
              <a:buChar char="•"/>
            </a:pPr>
            <a:r>
              <a:rPr lang="en-US" sz="4400" dirty="0"/>
              <a:t>Draft Calendar</a:t>
            </a:r>
          </a:p>
          <a:p>
            <a:endParaRPr lang="en-US" dirty="0"/>
          </a:p>
        </p:txBody>
      </p:sp>
    </p:spTree>
    <p:extLst>
      <p:ext uri="{BB962C8B-B14F-4D97-AF65-F5344CB8AC3E}">
        <p14:creationId xmlns:p14="http://schemas.microsoft.com/office/powerpoint/2010/main" val="298867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7194" y="6857999"/>
            <a:ext cx="7535618" cy="2667000"/>
          </a:xfrm>
        </p:spPr>
        <p:txBody>
          <a:bodyPr vert="horz" lIns="91440" tIns="45720" rIns="91440" bIns="45720" rtlCol="0" anchor="b">
            <a:normAutofit fontScale="90000"/>
          </a:bodyPr>
          <a:lstStyle/>
          <a:p>
            <a:pPr defTabSz="914400"/>
            <a:r>
              <a:rPr lang="en-US" sz="8000" b="1" dirty="0">
                <a:solidFill>
                  <a:srgbClr val="FFFFFF"/>
                </a:solidFill>
                <a:latin typeface="Arial" panose="020B0604020202020204" pitchFamily="34" charset="0"/>
                <a:cs typeface="Arial" panose="020B0604020202020204" pitchFamily="34" charset="0"/>
              </a:rPr>
              <a:t>Placer Elections website</a:t>
            </a:r>
            <a:br>
              <a:rPr lang="en-US" sz="8000" b="1" dirty="0">
                <a:solidFill>
                  <a:srgbClr val="FFFFFF"/>
                </a:solidFill>
                <a:latin typeface="Arial" panose="020B0604020202020204" pitchFamily="34" charset="0"/>
                <a:cs typeface="Arial" panose="020B0604020202020204" pitchFamily="34" charset="0"/>
              </a:rPr>
            </a:br>
            <a:br>
              <a:rPr lang="en-US" sz="8000" b="1" dirty="0">
                <a:solidFill>
                  <a:srgbClr val="FFFFFF"/>
                </a:solidFill>
                <a:latin typeface="Arial" panose="020B0604020202020204" pitchFamily="34" charset="0"/>
                <a:cs typeface="Arial" panose="020B0604020202020204" pitchFamily="34" charset="0"/>
              </a:rPr>
            </a:br>
            <a:endParaRPr lang="en-US" sz="8000" b="1" kern="1200" dirty="0">
              <a:solidFill>
                <a:srgbClr val="FFFFFF"/>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9945009-7044-ACB8-337D-F9108214702C}"/>
              </a:ext>
            </a:extLst>
          </p:cNvPr>
          <p:cNvPicPr>
            <a:picLocks noChangeAspect="1"/>
          </p:cNvPicPr>
          <p:nvPr/>
        </p:nvPicPr>
        <p:blipFill>
          <a:blip r:embed="rId3"/>
          <a:stretch>
            <a:fillRect/>
          </a:stretch>
        </p:blipFill>
        <p:spPr>
          <a:xfrm>
            <a:off x="9526587" y="263912"/>
            <a:ext cx="12929011" cy="12059404"/>
          </a:xfrm>
          <a:prstGeom prst="rect">
            <a:avLst/>
          </a:prstGeom>
        </p:spPr>
      </p:pic>
      <p:sp>
        <p:nvSpPr>
          <p:cNvPr id="9" name="TextBox 8">
            <a:extLst>
              <a:ext uri="{FF2B5EF4-FFF2-40B4-BE49-F238E27FC236}">
                <a16:creationId xmlns:a16="http://schemas.microsoft.com/office/drawing/2014/main" id="{95020969-718C-73EE-A26B-B6ED21F636C2}"/>
              </a:ext>
            </a:extLst>
          </p:cNvPr>
          <p:cNvSpPr txBox="1"/>
          <p:nvPr/>
        </p:nvSpPr>
        <p:spPr>
          <a:xfrm>
            <a:off x="11822771" y="12554571"/>
            <a:ext cx="8343053" cy="1015663"/>
          </a:xfrm>
          <a:prstGeom prst="rect">
            <a:avLst/>
          </a:prstGeom>
          <a:noFill/>
        </p:spPr>
        <p:txBody>
          <a:bodyPr wrap="none" rtlCol="0">
            <a:spAutoFit/>
          </a:bodyPr>
          <a:lstStyle/>
          <a:p>
            <a:r>
              <a:rPr lang="en-US" sz="6000" dirty="0"/>
              <a:t>placercountyelections.gov</a:t>
            </a:r>
          </a:p>
        </p:txBody>
      </p:sp>
    </p:spTree>
    <p:extLst>
      <p:ext uri="{BB962C8B-B14F-4D97-AF65-F5344CB8AC3E}">
        <p14:creationId xmlns:p14="http://schemas.microsoft.com/office/powerpoint/2010/main" val="64112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4988" y="3733800"/>
            <a:ext cx="7535618" cy="44196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Equal Accessibility</a:t>
            </a:r>
          </a:p>
        </p:txBody>
      </p:sp>
      <p:sp>
        <p:nvSpPr>
          <p:cNvPr id="3" name="TextBox 2">
            <a:extLst>
              <a:ext uri="{FF2B5EF4-FFF2-40B4-BE49-F238E27FC236}">
                <a16:creationId xmlns:a16="http://schemas.microsoft.com/office/drawing/2014/main" id="{2DD8C16C-8296-7430-942A-DB1081EA5012}"/>
              </a:ext>
            </a:extLst>
          </p:cNvPr>
          <p:cNvSpPr txBox="1"/>
          <p:nvPr/>
        </p:nvSpPr>
        <p:spPr>
          <a:xfrm>
            <a:off x="8764587" y="668692"/>
            <a:ext cx="15616492" cy="14373165"/>
          </a:xfrm>
          <a:prstGeom prst="rect">
            <a:avLst/>
          </a:prstGeom>
          <a:noFill/>
        </p:spPr>
        <p:txBody>
          <a:bodyPr wrap="square" rtlCol="0">
            <a:spAutoFit/>
          </a:bodyPr>
          <a:lstStyle/>
          <a:p>
            <a:r>
              <a:rPr lang="en-US" sz="7200" dirty="0">
                <a:latin typeface="Arial" panose="020B0604020202020204" pitchFamily="34" charset="0"/>
                <a:cs typeface="Arial" panose="020B0604020202020204" pitchFamily="34" charset="0"/>
              </a:rPr>
              <a:t>Placer County accessibility accommodations include:</a:t>
            </a:r>
          </a:p>
          <a:p>
            <a:endParaRPr lang="en-US" sz="7200" dirty="0">
              <a:latin typeface="Arial" panose="020B0604020202020204" pitchFamily="34" charset="0"/>
              <a:cs typeface="Arial" panose="020B0604020202020204" pitchFamily="34" charset="0"/>
            </a:endParaRP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RAVBM</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County (VIG) voter information guide pages</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Signage</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Election officer training</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Curbside voting</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Accessible ballot-marking devices</a:t>
            </a:r>
          </a:p>
          <a:p>
            <a:pPr marL="685800" indent="-685800">
              <a:lnSpc>
                <a:spcPct val="150000"/>
              </a:lnSpc>
              <a:buFont typeface="Courier New" panose="02070309020205020404" pitchFamily="49" charset="0"/>
              <a:buChar char="o"/>
            </a:pPr>
            <a:r>
              <a:rPr lang="en-US" sz="4800" dirty="0">
                <a:latin typeface="Arial" panose="020B0604020202020204" pitchFamily="34" charset="0"/>
                <a:cs typeface="Arial" panose="020B0604020202020204" pitchFamily="34" charset="0"/>
              </a:rPr>
              <a:t>Vote center canvassing and surveys</a:t>
            </a:r>
          </a:p>
          <a:p>
            <a:endParaRPr lang="en-US" sz="4800" dirty="0">
              <a:solidFill>
                <a:schemeClr val="accent1"/>
              </a:solidFill>
              <a:latin typeface="Arial" panose="020B0604020202020204" pitchFamily="34" charset="0"/>
              <a:cs typeface="Arial" panose="020B0604020202020204" pitchFamily="34" charset="0"/>
            </a:endParaRPr>
          </a:p>
          <a:p>
            <a:pPr marL="685800" indent="-685800">
              <a:buFont typeface="Courier New" panose="02070309020205020404" pitchFamily="49" charset="0"/>
              <a:buChar char="o"/>
            </a:pPr>
            <a:endParaRPr lang="en-US" sz="4800" dirty="0">
              <a:solidFill>
                <a:schemeClr val="accent1"/>
              </a:solidFill>
              <a:latin typeface="Arial" panose="020B0604020202020204" pitchFamily="34" charset="0"/>
              <a:cs typeface="Arial" panose="020B0604020202020204" pitchFamily="34" charset="0"/>
            </a:endParaRPr>
          </a:p>
          <a:p>
            <a:endParaRPr lang="en-US" sz="7200" dirty="0">
              <a:solidFill>
                <a:schemeClr val="accent1"/>
              </a:solidFill>
              <a:latin typeface="Arial" panose="020B0604020202020204" pitchFamily="34" charset="0"/>
              <a:cs typeface="Arial" panose="020B0604020202020204" pitchFamily="34" charset="0"/>
            </a:endParaRPr>
          </a:p>
          <a:p>
            <a:endParaRPr lang="en-US" sz="4000" dirty="0">
              <a:solidFill>
                <a:schemeClr val="accent1"/>
              </a:solidFill>
            </a:endParaRPr>
          </a:p>
        </p:txBody>
      </p:sp>
    </p:spTree>
    <p:extLst>
      <p:ext uri="{BB962C8B-B14F-4D97-AF65-F5344CB8AC3E}">
        <p14:creationId xmlns:p14="http://schemas.microsoft.com/office/powerpoint/2010/main" val="1408187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0" y="4586235"/>
            <a:ext cx="24395292" cy="4524315"/>
          </a:xfrm>
          <a:prstGeom prst="rect">
            <a:avLst/>
          </a:prstGeom>
          <a:noFill/>
        </p:spPr>
        <p:txBody>
          <a:bodyPr wrap="square" lIns="91440" tIns="45720" rIns="91440" bIns="45720" rtlCol="0" anchor="t">
            <a:spAutoFit/>
          </a:bodyPr>
          <a:lstStyle/>
          <a:p>
            <a:pPr algn="ctr"/>
            <a:r>
              <a:rPr lang="en-US" sz="9600" dirty="0">
                <a:solidFill>
                  <a:schemeClr val="bg1"/>
                </a:solidFill>
                <a:latin typeface="Arial"/>
                <a:cs typeface="Arial"/>
              </a:rPr>
              <a:t>DISCUSSION ON TRANSITION / PLAN</a:t>
            </a:r>
            <a:endParaRPr lang="en-US" dirty="0">
              <a:solidFill>
                <a:schemeClr val="bg1"/>
              </a:solidFill>
              <a:latin typeface="Arial"/>
              <a:cs typeface="Arial"/>
            </a:endParaRPr>
          </a:p>
          <a:p>
            <a:pPr algn="ctr"/>
            <a:endParaRPr lang="en-US" sz="9600" dirty="0">
              <a:solidFill>
                <a:schemeClr val="bg1"/>
              </a:solidFill>
              <a:latin typeface="Arial"/>
              <a:cs typeface="Arial"/>
            </a:endParaRPr>
          </a:p>
          <a:p>
            <a:pPr algn="ctr"/>
            <a:endParaRPr lang="en-US" sz="9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389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0" y="5316332"/>
            <a:ext cx="24395292" cy="3046988"/>
          </a:xfrm>
          <a:prstGeom prst="rect">
            <a:avLst/>
          </a:prstGeom>
          <a:noFill/>
        </p:spPr>
        <p:txBody>
          <a:bodyPr wrap="square" rtlCol="0">
            <a:spAutoFit/>
          </a:bodyPr>
          <a:lstStyle/>
          <a:p>
            <a:pPr algn="ctr"/>
            <a:r>
              <a:rPr lang="en-US" sz="9600" dirty="0">
                <a:solidFill>
                  <a:schemeClr val="bg1"/>
                </a:solidFill>
                <a:latin typeface="Arial"/>
                <a:cs typeface="Arial"/>
              </a:rPr>
              <a:t>QUESTIONS AND ANSWERS</a:t>
            </a:r>
          </a:p>
          <a:p>
            <a:pPr algn="ctr"/>
            <a:r>
              <a:rPr lang="en-US" sz="9600" dirty="0">
                <a:solidFill>
                  <a:schemeClr val="bg1"/>
                </a:solidFill>
                <a:latin typeface="Arial"/>
                <a:cs typeface="Arial"/>
              </a:rPr>
              <a:t>FEEDBACK / INPUT </a:t>
            </a:r>
            <a:endParaRPr lang="en-US" sz="9600" dirty="0">
              <a:solidFill>
                <a:schemeClr val="bg1"/>
              </a:solidFill>
            </a:endParaRPr>
          </a:p>
        </p:txBody>
      </p:sp>
    </p:spTree>
    <p:extLst>
      <p:ext uri="{BB962C8B-B14F-4D97-AF65-F5344CB8AC3E}">
        <p14:creationId xmlns:p14="http://schemas.microsoft.com/office/powerpoint/2010/main" val="778428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1" y="5715000"/>
            <a:ext cx="24387176" cy="3046988"/>
          </a:xfrm>
          <a:prstGeom prst="rect">
            <a:avLst/>
          </a:prstGeom>
          <a:noFill/>
        </p:spPr>
        <p:txBody>
          <a:bodyPr wrap="square" rtlCol="0">
            <a:spAutoFit/>
          </a:bodyPr>
          <a:lstStyle/>
          <a:p>
            <a:pPr algn="ctr"/>
            <a:r>
              <a:rPr lang="en-US" sz="9600" dirty="0">
                <a:solidFill>
                  <a:schemeClr val="bg1"/>
                </a:solidFill>
                <a:latin typeface="Arial" panose="020B0604020202020204" pitchFamily="34" charset="0"/>
                <a:cs typeface="Arial" panose="020B0604020202020204" pitchFamily="34" charset="0"/>
              </a:rPr>
              <a:t>THANK YOU!</a:t>
            </a:r>
          </a:p>
          <a:p>
            <a:pPr algn="ctr"/>
            <a:endParaRPr lang="en-US" sz="9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486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7" y="2768442"/>
            <a:ext cx="8064509" cy="5003958"/>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Election Administration</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Plan</a:t>
            </a:r>
          </a:p>
        </p:txBody>
      </p:sp>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9450387" y="1755685"/>
            <a:ext cx="16310471" cy="9458326"/>
          </a:xfrm>
          <a:prstGeom prst="rect">
            <a:avLst/>
          </a:prstGeom>
        </p:spPr>
        <p:txBody>
          <a:bodyPr vert="horz" lIns="91440" tIns="45720" rIns="91440" bIns="45720" rtlCol="0">
            <a:normAutofit fontScale="85000" lnSpcReduction="20000"/>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algn="l">
              <a:buFont typeface="Courier New" panose="02070309020205020404" pitchFamily="49" charset="0"/>
              <a:buChar char="o"/>
            </a:pPr>
            <a:r>
              <a:rPr lang="en-US" sz="6600" dirty="0"/>
              <a:t> Voter’s Choice Act</a:t>
            </a:r>
          </a:p>
          <a:p>
            <a:pPr algn="l"/>
            <a:endParaRPr lang="en-US" sz="6600" dirty="0"/>
          </a:p>
          <a:p>
            <a:pPr algn="l">
              <a:buFont typeface="Courier New" panose="02070309020205020404" pitchFamily="49" charset="0"/>
              <a:buChar char="o"/>
            </a:pPr>
            <a:r>
              <a:rPr lang="en-US" sz="6600" dirty="0"/>
              <a:t> Drafted Plan</a:t>
            </a:r>
          </a:p>
          <a:p>
            <a:pPr lvl="2" algn="l">
              <a:lnSpc>
                <a:spcPct val="150000"/>
              </a:lnSpc>
              <a:buFont typeface="Courier New" panose="02070309020205020404" pitchFamily="49" charset="0"/>
              <a:buChar char="o"/>
            </a:pPr>
            <a:r>
              <a:rPr lang="en-US" sz="5200" dirty="0"/>
              <a:t> Vote Centers</a:t>
            </a:r>
          </a:p>
          <a:p>
            <a:pPr lvl="2" algn="l">
              <a:lnSpc>
                <a:spcPct val="150000"/>
              </a:lnSpc>
              <a:buFont typeface="Courier New" panose="02070309020205020404" pitchFamily="49" charset="0"/>
              <a:buChar char="o"/>
            </a:pPr>
            <a:r>
              <a:rPr lang="en-US" sz="5200" dirty="0"/>
              <a:t> Drop Boxes</a:t>
            </a:r>
          </a:p>
          <a:p>
            <a:pPr lvl="2" algn="l">
              <a:lnSpc>
                <a:spcPct val="150000"/>
              </a:lnSpc>
              <a:buFont typeface="Courier New" panose="02070309020205020404" pitchFamily="49" charset="0"/>
              <a:buChar char="o"/>
            </a:pPr>
            <a:r>
              <a:rPr lang="en-US" sz="5200" dirty="0"/>
              <a:t> Public Input</a:t>
            </a:r>
          </a:p>
          <a:p>
            <a:pPr lvl="2" algn="l">
              <a:lnSpc>
                <a:spcPct val="150000"/>
              </a:lnSpc>
              <a:buFont typeface="Courier New" panose="02070309020205020404" pitchFamily="49" charset="0"/>
              <a:buChar char="o"/>
            </a:pPr>
            <a:r>
              <a:rPr lang="en-US" sz="5200" dirty="0"/>
              <a:t> Voter Contact(s)</a:t>
            </a:r>
          </a:p>
          <a:p>
            <a:pPr lvl="2" algn="l">
              <a:lnSpc>
                <a:spcPct val="150000"/>
              </a:lnSpc>
              <a:buFont typeface="Courier New" panose="02070309020205020404" pitchFamily="49" charset="0"/>
              <a:buChar char="o"/>
            </a:pPr>
            <a:r>
              <a:rPr lang="en-US" sz="5200" dirty="0"/>
              <a:t> Language Minority Communities</a:t>
            </a:r>
          </a:p>
          <a:p>
            <a:pPr lvl="2" algn="l">
              <a:lnSpc>
                <a:spcPct val="150000"/>
              </a:lnSpc>
              <a:buFont typeface="Courier New" panose="02070309020205020404" pitchFamily="49" charset="0"/>
              <a:buChar char="o"/>
            </a:pPr>
            <a:r>
              <a:rPr lang="en-US" sz="5200" dirty="0"/>
              <a:t> Voters with Disabilities</a:t>
            </a:r>
          </a:p>
          <a:p>
            <a:pPr lvl="1">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2607581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7200" y="4701391"/>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Vote Center</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7" name="TextBox 6">
            <a:extLst>
              <a:ext uri="{FF2B5EF4-FFF2-40B4-BE49-F238E27FC236}">
                <a16:creationId xmlns:a16="http://schemas.microsoft.com/office/drawing/2014/main" id="{8A188EED-721C-AD1F-405C-75E22F437FB1}"/>
              </a:ext>
            </a:extLst>
          </p:cNvPr>
          <p:cNvSpPr txBox="1"/>
          <p:nvPr/>
        </p:nvSpPr>
        <p:spPr>
          <a:xfrm>
            <a:off x="9297987" y="897632"/>
            <a:ext cx="9500254" cy="11880175"/>
          </a:xfrm>
          <a:prstGeom prst="rect">
            <a:avLst/>
          </a:prstGeom>
          <a:noFill/>
        </p:spPr>
        <p:txBody>
          <a:bodyPr wrap="square" lIns="91440" tIns="45720" rIns="91440" bIns="45720" rtlCol="0" anchor="t">
            <a:spAutoFit/>
          </a:bodyPr>
          <a:lstStyle/>
          <a:p>
            <a:pPr marL="0" marR="0">
              <a:lnSpc>
                <a:spcPct val="200000"/>
              </a:lnSpc>
              <a:spcBef>
                <a:spcPts val="0"/>
              </a:spcBef>
              <a:spcAft>
                <a:spcPts val="0"/>
              </a:spcAft>
            </a:pPr>
            <a:r>
              <a:rPr lang="en-US" sz="5400" u="sng"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11-day locations</a:t>
            </a:r>
            <a:endParaRPr lang="en-US" sz="54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a:t>
            </a:r>
            <a:r>
              <a:rPr lang="en-US" sz="4000" kern="0" dirty="0">
                <a:solidFill>
                  <a:srgbClr val="040000"/>
                </a:solidFill>
                <a:latin typeface="Arial" panose="020B0604020202020204" pitchFamily="34" charset="0"/>
                <a:ea typeface="Times New Roman" panose="02020603050405020304" pitchFamily="18" charset="0"/>
                <a:cs typeface="Arial" panose="020B0604020202020204" pitchFamily="34" charset="0"/>
              </a:rPr>
              <a:t>Clerk-Recorder </a:t>
            </a: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Office, Auburn</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Elections Office, Rocklin</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Lincoln Veterans Hall </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Martha Riley Library, Roseville</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Veterans Hall</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Granite Bay Library</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200000"/>
              </a:lnSpc>
              <a:spcBef>
                <a:spcPts val="0"/>
              </a:spcBef>
              <a:spcAft>
                <a:spcPts val="0"/>
              </a:spcAft>
              <a:buFont typeface="Arial" panose="020B0604020202020204" pitchFamily="34" charset="0"/>
              <a:buChar char="•"/>
            </a:pPr>
            <a:r>
              <a:rPr lang="en-US" sz="40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The Old Firehouse, Tahoe City</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18778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7200" y="4701391"/>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Vote Center</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4" name="TextBox 3">
            <a:extLst>
              <a:ext uri="{FF2B5EF4-FFF2-40B4-BE49-F238E27FC236}">
                <a16:creationId xmlns:a16="http://schemas.microsoft.com/office/drawing/2014/main" id="{8D6BD3EB-4EF2-0D84-E0FA-6E7C4053E598}"/>
              </a:ext>
            </a:extLst>
          </p:cNvPr>
          <p:cNvSpPr txBox="1"/>
          <p:nvPr/>
        </p:nvSpPr>
        <p:spPr>
          <a:xfrm>
            <a:off x="9297987" y="1094565"/>
            <a:ext cx="8076731" cy="11208133"/>
          </a:xfrm>
          <a:prstGeom prst="rect">
            <a:avLst/>
          </a:prstGeom>
          <a:noFill/>
        </p:spPr>
        <p:txBody>
          <a:bodyPr wrap="square" lIns="91440" tIns="45720" rIns="91440" bIns="45720" rtlCol="0" anchor="t">
            <a:spAutoFit/>
          </a:bodyPr>
          <a:lstStyle/>
          <a:p>
            <a:pPr marL="0" marR="0">
              <a:lnSpc>
                <a:spcPct val="150000"/>
              </a:lnSpc>
              <a:spcBef>
                <a:spcPts val="0"/>
              </a:spcBef>
              <a:spcAft>
                <a:spcPts val="0"/>
              </a:spcAft>
            </a:pPr>
            <a:r>
              <a:rPr lang="en-US" sz="5400" u="sng"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4-day locations</a:t>
            </a:r>
          </a:p>
          <a:p>
            <a:pPr marL="0" marR="0">
              <a:lnSpc>
                <a:spcPct val="150000"/>
              </a:lnSpc>
              <a:spcBef>
                <a:spcPts val="0"/>
              </a:spcBef>
              <a:spcAft>
                <a:spcPts val="0"/>
              </a:spcAft>
            </a:pP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North Tahoe Event Center</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Alta Community Center</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Colfax Veterans Hall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Foresthill Veterans Hall </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Meadow Vista Community Center</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Auburn Veterans Hall </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Loomis Veterans Hall </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Lincoln Library</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Sun City Lincoln Hills</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Whitney High School</a:t>
            </a:r>
          </a:p>
          <a:p>
            <a:pPr marL="571500" indent="-571500">
              <a:lnSpc>
                <a:spcPct val="150000"/>
              </a:lnSpc>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Sierra College</a:t>
            </a:r>
          </a:p>
        </p:txBody>
      </p:sp>
      <p:sp>
        <p:nvSpPr>
          <p:cNvPr id="8" name="TextBox 7">
            <a:extLst>
              <a:ext uri="{FF2B5EF4-FFF2-40B4-BE49-F238E27FC236}">
                <a16:creationId xmlns:a16="http://schemas.microsoft.com/office/drawing/2014/main" id="{D40569EA-F4D5-E424-E43B-BD88B17CB211}"/>
              </a:ext>
            </a:extLst>
          </p:cNvPr>
          <p:cNvSpPr txBox="1"/>
          <p:nvPr/>
        </p:nvSpPr>
        <p:spPr>
          <a:xfrm>
            <a:off x="17357912" y="3172057"/>
            <a:ext cx="8076731" cy="9130641"/>
          </a:xfrm>
          <a:prstGeom prst="rect">
            <a:avLst/>
          </a:prstGeom>
          <a:noFill/>
        </p:spPr>
        <p:txBody>
          <a:bodyPr wrap="square" lIns="91440" tIns="45720" rIns="91440" bIns="45720" rtlCol="0" anchor="t">
            <a:spAutoFit/>
          </a:bodyPr>
          <a:lstStyle/>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Cooley Middle School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Rocklin High School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West Park Middle School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Mike </a:t>
            </a:r>
            <a:r>
              <a:rPr lang="en-US" sz="3600" kern="100" dirty="0" err="1">
                <a:effectLst/>
                <a:latin typeface="Arial" panose="020B0604020202020204" pitchFamily="34" charset="0"/>
                <a:ea typeface="Calibri" panose="020F0502020204030204" pitchFamily="34" charset="0"/>
                <a:cs typeface="Arial" panose="020B0604020202020204" pitchFamily="34" charset="0"/>
              </a:rPr>
              <a:t>Shelito</a:t>
            </a:r>
            <a:r>
              <a:rPr lang="en-US" sz="3600" kern="100" dirty="0">
                <a:effectLst/>
                <a:latin typeface="Arial" panose="020B0604020202020204" pitchFamily="34" charset="0"/>
                <a:ea typeface="Calibri" panose="020F0502020204030204" pitchFamily="34" charset="0"/>
                <a:cs typeface="Arial" panose="020B0604020202020204" pitchFamily="34" charset="0"/>
              </a:rPr>
              <a:t> Indoor Pool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Chilton Middle School</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Maidu Community Center</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Roseville Church of Christ</a:t>
            </a:r>
          </a:p>
          <a:p>
            <a:pPr marL="571500" indent="-571500">
              <a:lnSpc>
                <a:spcPct val="150000"/>
              </a:lnSpc>
              <a:buFont typeface="Arial" panose="020B0604020202020204" pitchFamily="34" charset="0"/>
              <a:buChar char="•"/>
            </a:pPr>
            <a:r>
              <a:rPr lang="en-US" sz="3600" kern="100" dirty="0">
                <a:latin typeface="Arial"/>
                <a:ea typeface="Calibri" panose="020F0502020204030204" pitchFamily="34" charset="0"/>
                <a:cs typeface="Arial"/>
              </a:rPr>
              <a:t>@ the Grounds</a:t>
            </a:r>
          </a:p>
          <a:p>
            <a:pPr marL="571500" marR="0" indent="-571500">
              <a:lnSpc>
                <a:spcPct val="150000"/>
              </a:lnSpc>
              <a:spcBef>
                <a:spcPts val="0"/>
              </a:spcBef>
              <a:spcAft>
                <a:spcPts val="0"/>
              </a:spcAft>
              <a:buFont typeface="Arial" panose="020B0604020202020204" pitchFamily="34" charset="0"/>
              <a:buChar char="•"/>
            </a:pPr>
            <a:r>
              <a:rPr lang="en-US" sz="3600" kern="100" dirty="0">
                <a:effectLst/>
                <a:latin typeface="Arial" panose="020B0604020202020204" pitchFamily="34" charset="0"/>
                <a:ea typeface="Calibri" panose="020F0502020204030204" pitchFamily="34" charset="0"/>
                <a:cs typeface="Arial" panose="020B0604020202020204" pitchFamily="34" charset="0"/>
              </a:rPr>
              <a:t>Granite Bay High School</a:t>
            </a:r>
          </a:p>
          <a:p>
            <a:pPr marL="571500" indent="-571500">
              <a:lnSpc>
                <a:spcPct val="150000"/>
              </a:lnSpc>
              <a:buFont typeface="Arial" panose="020B0604020202020204" pitchFamily="34" charset="0"/>
              <a:buChar char="•"/>
            </a:pPr>
            <a:r>
              <a:rPr lang="en-US" sz="3600" kern="100" dirty="0" err="1">
                <a:effectLst/>
                <a:latin typeface="Arial"/>
                <a:ea typeface="Calibri" panose="020F0502020204030204" pitchFamily="34" charset="0"/>
                <a:cs typeface="Arial"/>
              </a:rPr>
              <a:t>Buljan</a:t>
            </a:r>
            <a:r>
              <a:rPr lang="en-US" sz="3600" kern="100" dirty="0">
                <a:effectLst/>
                <a:latin typeface="Arial"/>
                <a:ea typeface="Calibri" panose="020F0502020204030204" pitchFamily="34" charset="0"/>
                <a:cs typeface="Arial"/>
              </a:rPr>
              <a:t> Middle School</a:t>
            </a:r>
          </a:p>
          <a:p>
            <a:pPr marL="571500" marR="0" indent="-571500">
              <a:lnSpc>
                <a:spcPct val="150000"/>
              </a:lnSpc>
              <a:spcBef>
                <a:spcPts val="0"/>
              </a:spcBef>
              <a:spcAft>
                <a:spcPts val="0"/>
              </a:spcAft>
              <a:buFont typeface="Arial" panose="020B0604020202020204" pitchFamily="34" charset="0"/>
              <a:buChar char="•"/>
            </a:pPr>
            <a:r>
              <a:rPr lang="en-US" sz="3600" kern="100" dirty="0" err="1">
                <a:effectLst/>
                <a:latin typeface="Arial"/>
                <a:ea typeface="Calibri" panose="020F0502020204030204" pitchFamily="34" charset="0"/>
                <a:cs typeface="Arial"/>
              </a:rPr>
              <a:t>Springview</a:t>
            </a:r>
            <a:r>
              <a:rPr lang="en-US" sz="3600" kern="100" dirty="0">
                <a:effectLst/>
                <a:latin typeface="Arial"/>
                <a:ea typeface="Calibri" panose="020F0502020204030204" pitchFamily="34" charset="0"/>
                <a:cs typeface="Arial"/>
              </a:rPr>
              <a:t> Middle School</a:t>
            </a:r>
          </a:p>
        </p:txBody>
      </p:sp>
    </p:spTree>
    <p:extLst>
      <p:ext uri="{BB962C8B-B14F-4D97-AF65-F5344CB8AC3E}">
        <p14:creationId xmlns:p14="http://schemas.microsoft.com/office/powerpoint/2010/main" val="380041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8780" y="5025739"/>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Drop Box </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3" name="TextBox 2">
            <a:extLst>
              <a:ext uri="{FF2B5EF4-FFF2-40B4-BE49-F238E27FC236}">
                <a16:creationId xmlns:a16="http://schemas.microsoft.com/office/drawing/2014/main" id="{01D9A6C6-C74C-29E6-53CC-EDDCAF28FD45}"/>
              </a:ext>
            </a:extLst>
          </p:cNvPr>
          <p:cNvSpPr txBox="1"/>
          <p:nvPr/>
        </p:nvSpPr>
        <p:spPr>
          <a:xfrm>
            <a:off x="8477596" y="471906"/>
            <a:ext cx="7698748" cy="12731627"/>
          </a:xfrm>
          <a:prstGeom prst="rect">
            <a:avLst/>
          </a:prstGeom>
          <a:noFill/>
        </p:spPr>
        <p:txBody>
          <a:bodyPr wrap="square" rtlCol="0">
            <a:spAutoFit/>
          </a:bodyPr>
          <a:lstStyle/>
          <a:p>
            <a:pPr marL="571500" marR="0" indent="-571500">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Elections Office – Rocklin</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Rocklin Library</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Rocklin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Sierra College (potential)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Destiny Community Center, Rocklin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Whitney Ranch, Rocklin</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Veterans Services Office, Rocklin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Sun City Lincoln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Lincoln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Granite Bay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Loomis Town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Nugget Market (Pleasant Grove)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Santucci Justice Center, Roseville</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Nugget Market (Blue Oaks)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3E718A-E952-7B8B-20D6-1D119E715868}"/>
              </a:ext>
            </a:extLst>
          </p:cNvPr>
          <p:cNvSpPr txBox="1"/>
          <p:nvPr/>
        </p:nvSpPr>
        <p:spPr>
          <a:xfrm>
            <a:off x="16599828" y="458697"/>
            <a:ext cx="6858000" cy="12744836"/>
          </a:xfrm>
          <a:prstGeom prst="rect">
            <a:avLst/>
          </a:prstGeom>
          <a:noFill/>
        </p:spPr>
        <p:txBody>
          <a:bodyPr wrap="square" rtlCol="0">
            <a:spAutoFit/>
          </a:bodyPr>
          <a:lstStyle/>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Martha Riley Library, Roseville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City Clerk’s Office</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Downtown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Maidu Library, Roseville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Foresthill Veterans Hall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Colfax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Colfax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Kings Beach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The Old Firehouse, Tahoe City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nSpc>
                <a:spcPct val="150000"/>
              </a:lnSpc>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Auburn City Clerk’s Office</a:t>
            </a:r>
          </a:p>
          <a:p>
            <a:pPr marL="571500" indent="-571500">
              <a:lnSpc>
                <a:spcPct val="150000"/>
              </a:lnSpc>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Olympic Valley Public Service (potential)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spcBef>
                <a:spcPts val="0"/>
              </a:spcBef>
              <a:spcAft>
                <a:spcPts val="0"/>
              </a:spcAft>
              <a:buFont typeface="Arial" panose="020B0604020202020204" pitchFamily="34" charset="0"/>
              <a:buChar char="•"/>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a:t>
            </a:r>
            <a:r>
              <a:rPr lang="en-US" sz="3600" kern="0" dirty="0">
                <a:solidFill>
                  <a:srgbClr val="040000"/>
                </a:solidFill>
                <a:latin typeface="Arial" panose="020B0604020202020204" pitchFamily="34" charset="0"/>
                <a:ea typeface="Times New Roman" panose="02020603050405020304" pitchFamily="18" charset="0"/>
                <a:cs typeface="Arial" panose="020B0604020202020204" pitchFamily="34" charset="0"/>
              </a:rPr>
              <a:t>Clerk-Recorder</a:t>
            </a: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 Office, Auburn</a:t>
            </a:r>
            <a:endParaRPr lang="en-US" sz="3600" dirty="0"/>
          </a:p>
        </p:txBody>
      </p:sp>
    </p:spTree>
    <p:extLst>
      <p:ext uri="{BB962C8B-B14F-4D97-AF65-F5344CB8AC3E}">
        <p14:creationId xmlns:p14="http://schemas.microsoft.com/office/powerpoint/2010/main" val="1440485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AB925D98-FADF-CB87-3A65-983636944548}"/>
              </a:ext>
            </a:extLst>
          </p:cNvPr>
          <p:cNvPicPr>
            <a:picLocks noGrp="1" noChangeAspect="1"/>
          </p:cNvPicPr>
          <p:nvPr>
            <p:ph idx="1"/>
          </p:nvPr>
        </p:nvPicPr>
        <p:blipFill rotWithShape="1">
          <a:blip r:embed="rId3"/>
          <a:srcRect r="4876" b="-1"/>
          <a:stretch/>
        </p:blipFill>
        <p:spPr>
          <a:xfrm>
            <a:off x="20" y="0"/>
            <a:ext cx="24387155" cy="13715990"/>
          </a:xfrm>
          <a:prstGeom prst="rect">
            <a:avLst/>
          </a:prstGeom>
        </p:spPr>
      </p:pic>
      <p:graphicFrame>
        <p:nvGraphicFramePr>
          <p:cNvPr id="6" name="Table 6">
            <a:extLst>
              <a:ext uri="{FF2B5EF4-FFF2-40B4-BE49-F238E27FC236}">
                <a16:creationId xmlns:a16="http://schemas.microsoft.com/office/drawing/2014/main" id="{ADFD451D-BF96-6962-212A-9B6FC2630B20}"/>
              </a:ext>
            </a:extLst>
          </p:cNvPr>
          <p:cNvGraphicFramePr>
            <a:graphicFrameLocks noGrp="1"/>
          </p:cNvGraphicFramePr>
          <p:nvPr>
            <p:extLst>
              <p:ext uri="{D42A27DB-BD31-4B8C-83A1-F6EECF244321}">
                <p14:modId xmlns:p14="http://schemas.microsoft.com/office/powerpoint/2010/main" val="2738186766"/>
              </p:ext>
            </p:extLst>
          </p:nvPr>
        </p:nvGraphicFramePr>
        <p:xfrm>
          <a:off x="6346" y="0"/>
          <a:ext cx="7691441" cy="1005840"/>
        </p:xfrm>
        <a:graphic>
          <a:graphicData uri="http://schemas.openxmlformats.org/drawingml/2006/table">
            <a:tbl>
              <a:tblPr firstRow="1" bandRow="1">
                <a:tableStyleId>{5C22544A-7EE6-4342-B048-85BDC9FD1C3A}</a:tableStyleId>
              </a:tblPr>
              <a:tblGrid>
                <a:gridCol w="7691441">
                  <a:extLst>
                    <a:ext uri="{9D8B030D-6E8A-4147-A177-3AD203B41FA5}">
                      <a16:colId xmlns:a16="http://schemas.microsoft.com/office/drawing/2014/main" val="503937161"/>
                    </a:ext>
                  </a:extLst>
                </a:gridCol>
              </a:tblGrid>
              <a:tr h="762000">
                <a:tc>
                  <a:txBody>
                    <a:bodyPr/>
                    <a:lstStyle/>
                    <a:p>
                      <a:r>
                        <a:rPr lang="en-US" sz="6000" dirty="0">
                          <a:solidFill>
                            <a:schemeClr val="bg1"/>
                          </a:solidFill>
                          <a:latin typeface="Arial" panose="020B0604020202020204" pitchFamily="34" charset="0"/>
                          <a:cs typeface="Arial" panose="020B0604020202020204" pitchFamily="34" charset="0"/>
                        </a:rPr>
                        <a:t>11-Day Vote Centers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05785115"/>
                  </a:ext>
                </a:extLst>
              </a:tr>
            </a:tbl>
          </a:graphicData>
        </a:graphic>
      </p:graphicFrame>
    </p:spTree>
    <p:extLst>
      <p:ext uri="{BB962C8B-B14F-4D97-AF65-F5344CB8AC3E}">
        <p14:creationId xmlns:p14="http://schemas.microsoft.com/office/powerpoint/2010/main" val="2186209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DFD451D-BF96-6962-212A-9B6FC2630B20}"/>
              </a:ext>
            </a:extLst>
          </p:cNvPr>
          <p:cNvGraphicFramePr>
            <a:graphicFrameLocks noGrp="1"/>
          </p:cNvGraphicFramePr>
          <p:nvPr/>
        </p:nvGraphicFramePr>
        <p:xfrm>
          <a:off x="6346" y="0"/>
          <a:ext cx="10815642" cy="1005840"/>
        </p:xfrm>
        <a:graphic>
          <a:graphicData uri="http://schemas.openxmlformats.org/drawingml/2006/table">
            <a:tbl>
              <a:tblPr firstRow="1" bandRow="1">
                <a:tableStyleId>{5C22544A-7EE6-4342-B048-85BDC9FD1C3A}</a:tableStyleId>
              </a:tblPr>
              <a:tblGrid>
                <a:gridCol w="10815642">
                  <a:extLst>
                    <a:ext uri="{9D8B030D-6E8A-4147-A177-3AD203B41FA5}">
                      <a16:colId xmlns:a16="http://schemas.microsoft.com/office/drawing/2014/main" val="503937161"/>
                    </a:ext>
                  </a:extLst>
                </a:gridCol>
              </a:tblGrid>
              <a:tr h="762000">
                <a:tc>
                  <a:txBody>
                    <a:bodyPr/>
                    <a:lstStyle/>
                    <a:p>
                      <a:r>
                        <a:rPr lang="en-US" sz="6000" dirty="0">
                          <a:solidFill>
                            <a:schemeClr val="bg1"/>
                          </a:solidFill>
                        </a:rPr>
                        <a:t>11-day vote centers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5785115"/>
                  </a:ext>
                </a:extLst>
              </a:tr>
            </a:tbl>
          </a:graphicData>
        </a:graphic>
      </p:graphicFrame>
      <p:pic>
        <p:nvPicPr>
          <p:cNvPr id="9" name="Content Placeholder 8">
            <a:extLst>
              <a:ext uri="{FF2B5EF4-FFF2-40B4-BE49-F238E27FC236}">
                <a16:creationId xmlns:a16="http://schemas.microsoft.com/office/drawing/2014/main" id="{7D233CA9-CBFB-7C4C-FF67-888C6075946B}"/>
              </a:ext>
            </a:extLst>
          </p:cNvPr>
          <p:cNvPicPr>
            <a:picLocks noGrp="1" noChangeAspect="1"/>
          </p:cNvPicPr>
          <p:nvPr>
            <p:ph idx="1"/>
          </p:nvPr>
        </p:nvPicPr>
        <p:blipFill>
          <a:blip r:embed="rId3"/>
          <a:stretch>
            <a:fillRect/>
          </a:stretch>
        </p:blipFill>
        <p:spPr>
          <a:xfrm>
            <a:off x="-10136" y="0"/>
            <a:ext cx="24390965" cy="13716000"/>
          </a:xfrm>
        </p:spPr>
      </p:pic>
      <p:sp>
        <p:nvSpPr>
          <p:cNvPr id="12" name="TextBox 11">
            <a:extLst>
              <a:ext uri="{FF2B5EF4-FFF2-40B4-BE49-F238E27FC236}">
                <a16:creationId xmlns:a16="http://schemas.microsoft.com/office/drawing/2014/main" id="{D8BBEB2F-9C50-CE50-0EEE-4A3757810726}"/>
              </a:ext>
            </a:extLst>
          </p:cNvPr>
          <p:cNvSpPr txBox="1"/>
          <p:nvPr/>
        </p:nvSpPr>
        <p:spPr>
          <a:xfrm>
            <a:off x="153987" y="76200"/>
            <a:ext cx="72390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4-Day Vote Centers</a:t>
            </a:r>
          </a:p>
        </p:txBody>
      </p:sp>
    </p:spTree>
    <p:extLst>
      <p:ext uri="{BB962C8B-B14F-4D97-AF65-F5344CB8AC3E}">
        <p14:creationId xmlns:p14="http://schemas.microsoft.com/office/powerpoint/2010/main" val="1111101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08826-6C0E-CEBC-B4BD-8D34723B25C0}"/>
              </a:ext>
            </a:extLst>
          </p:cNvPr>
          <p:cNvPicPr>
            <a:picLocks noChangeAspect="1"/>
          </p:cNvPicPr>
          <p:nvPr/>
        </p:nvPicPr>
        <p:blipFill>
          <a:blip r:embed="rId3"/>
          <a:stretch>
            <a:fillRect/>
          </a:stretch>
        </p:blipFill>
        <p:spPr>
          <a:xfrm>
            <a:off x="-1" y="0"/>
            <a:ext cx="24387175" cy="13716000"/>
          </a:xfrm>
          <a:prstGeom prst="rect">
            <a:avLst/>
          </a:prstGeom>
        </p:spPr>
      </p:pic>
      <p:sp>
        <p:nvSpPr>
          <p:cNvPr id="5" name="TextBox 4">
            <a:extLst>
              <a:ext uri="{FF2B5EF4-FFF2-40B4-BE49-F238E27FC236}">
                <a16:creationId xmlns:a16="http://schemas.microsoft.com/office/drawing/2014/main" id="{7CA78958-09FF-FCAC-5BAB-E52784367406}"/>
              </a:ext>
            </a:extLst>
          </p:cNvPr>
          <p:cNvSpPr txBox="1"/>
          <p:nvPr/>
        </p:nvSpPr>
        <p:spPr>
          <a:xfrm flipH="1">
            <a:off x="352105" y="259081"/>
            <a:ext cx="5516882"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Public Transit</a:t>
            </a:r>
          </a:p>
        </p:txBody>
      </p:sp>
    </p:spTree>
    <p:extLst>
      <p:ext uri="{BB962C8B-B14F-4D97-AF65-F5344CB8AC3E}">
        <p14:creationId xmlns:p14="http://schemas.microsoft.com/office/powerpoint/2010/main" val="3180130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3879</TotalTime>
  <Words>1419</Words>
  <Application>Microsoft Office PowerPoint</Application>
  <PresentationFormat>Custom</PresentationFormat>
  <Paragraphs>193</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Courier New</vt:lpstr>
      <vt:lpstr>Noto Serif</vt:lpstr>
      <vt:lpstr>Office Theme</vt:lpstr>
      <vt:lpstr>Consultation Meeting Placer County  Individuals with Disabilities  and Senior Communities</vt:lpstr>
      <vt:lpstr>Agenda</vt:lpstr>
      <vt:lpstr>Election Administration Plan</vt:lpstr>
      <vt:lpstr>Vote Center Locations</vt:lpstr>
      <vt:lpstr>Vote Center Locations</vt:lpstr>
      <vt:lpstr>Drop Box  Locations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Placer Elections website  </vt:lpstr>
      <vt:lpstr>Equal Accessibility</vt:lpstr>
      <vt:lpstr>PowerPoint Presentation</vt:lpstr>
      <vt:lpstr>PowerPoint Presentation</vt:lpstr>
      <vt:lpstr>PowerPoint Presentation</vt:lpstr>
    </vt:vector>
  </TitlesOfParts>
  <Company>Placer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Mirinda Glick</dc:creator>
  <cp:lastModifiedBy>Stacy Robinson</cp:lastModifiedBy>
  <cp:revision>63</cp:revision>
  <cp:lastPrinted>2023-08-23T00:14:20Z</cp:lastPrinted>
  <dcterms:created xsi:type="dcterms:W3CDTF">2015-10-30T22:27:13Z</dcterms:created>
  <dcterms:modified xsi:type="dcterms:W3CDTF">2023-08-28T19:29:38Z</dcterms:modified>
</cp:coreProperties>
</file>