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3" r:id="rId1"/>
  </p:sldMasterIdLst>
  <p:notesMasterIdLst>
    <p:notesMasterId r:id="rId32"/>
  </p:notesMasterIdLst>
  <p:sldIdLst>
    <p:sldId id="258" r:id="rId2"/>
    <p:sldId id="256" r:id="rId3"/>
    <p:sldId id="276" r:id="rId4"/>
    <p:sldId id="277" r:id="rId5"/>
    <p:sldId id="290" r:id="rId6"/>
    <p:sldId id="289" r:id="rId7"/>
    <p:sldId id="259" r:id="rId8"/>
    <p:sldId id="260" r:id="rId9"/>
    <p:sldId id="261" r:id="rId10"/>
    <p:sldId id="264" r:id="rId11"/>
    <p:sldId id="262" r:id="rId12"/>
    <p:sldId id="263" r:id="rId13"/>
    <p:sldId id="265" r:id="rId14"/>
    <p:sldId id="266" r:id="rId15"/>
    <p:sldId id="267" r:id="rId16"/>
    <p:sldId id="268" r:id="rId17"/>
    <p:sldId id="269" r:id="rId18"/>
    <p:sldId id="272" r:id="rId19"/>
    <p:sldId id="273" r:id="rId20"/>
    <p:sldId id="270" r:id="rId21"/>
    <p:sldId id="278" r:id="rId22"/>
    <p:sldId id="281" r:id="rId23"/>
    <p:sldId id="280" r:id="rId24"/>
    <p:sldId id="283" r:id="rId25"/>
    <p:sldId id="284" r:id="rId26"/>
    <p:sldId id="282" r:id="rId27"/>
    <p:sldId id="285" r:id="rId28"/>
    <p:sldId id="288" r:id="rId29"/>
    <p:sldId id="286" r:id="rId30"/>
    <p:sldId id="287" r:id="rId31"/>
  </p:sldIdLst>
  <p:sldSz cx="24387175"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41C7A0-0B27-448B-B6CC-AA1F20767D41}">
          <p14:sldIdLst>
            <p14:sldId id="258"/>
            <p14:sldId id="256"/>
            <p14:sldId id="276"/>
            <p14:sldId id="277"/>
            <p14:sldId id="290"/>
            <p14:sldId id="289"/>
            <p14:sldId id="259"/>
            <p14:sldId id="260"/>
            <p14:sldId id="261"/>
            <p14:sldId id="264"/>
            <p14:sldId id="262"/>
            <p14:sldId id="263"/>
            <p14:sldId id="265"/>
            <p14:sldId id="266"/>
            <p14:sldId id="267"/>
            <p14:sldId id="268"/>
            <p14:sldId id="269"/>
            <p14:sldId id="272"/>
            <p14:sldId id="273"/>
            <p14:sldId id="270"/>
            <p14:sldId id="278"/>
            <p14:sldId id="281"/>
            <p14:sldId id="280"/>
            <p14:sldId id="283"/>
            <p14:sldId id="284"/>
            <p14:sldId id="282"/>
            <p14:sldId id="285"/>
            <p14:sldId id="288"/>
            <p14:sldId id="286"/>
            <p14:sldId id="287"/>
          </p14:sldIdLst>
        </p14:section>
      </p14:sectionLst>
    </p:ext>
    <p:ext uri="{EFAFB233-063F-42B5-8137-9DF3F51BA10A}">
      <p15:sldGuideLst xmlns:p15="http://schemas.microsoft.com/office/powerpoint/2012/main">
        <p15:guide id="1" orient="horz" pos="4320">
          <p15:clr>
            <a:srgbClr val="A4A3A4"/>
          </p15:clr>
        </p15:guide>
        <p15:guide id="2" pos="76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05AEE1-A8CD-4118-AE50-C900E5C76CEF}" v="2" dt="2023-08-03T15:30:33.907"/>
    <p1510:client id="{C8F4C471-B71D-4749-87F1-854238EC3C22}" v="14" dt="2023-08-02T16:37:32.3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724" autoAdjust="0"/>
  </p:normalViewPr>
  <p:slideViewPr>
    <p:cSldViewPr>
      <p:cViewPr varScale="1">
        <p:scale>
          <a:sx n="30" d="100"/>
          <a:sy n="30" d="100"/>
        </p:scale>
        <p:origin x="2556" y="90"/>
      </p:cViewPr>
      <p:guideLst>
        <p:guide orient="horz" pos="4320"/>
        <p:guide pos="7681"/>
      </p:guideLst>
    </p:cSldViewPr>
  </p:slideViewPr>
  <p:notesTextViewPr>
    <p:cViewPr>
      <p:scale>
        <a:sx n="1" d="1"/>
        <a:sy n="1" d="1"/>
      </p:scale>
      <p:origin x="0" y="0"/>
    </p:cViewPr>
  </p:notesTextViewPr>
  <p:notesViewPr>
    <p:cSldViewPr>
      <p:cViewPr varScale="1">
        <p:scale>
          <a:sx n="87" d="100"/>
          <a:sy n="87" d="100"/>
        </p:scale>
        <p:origin x="309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y Robinson" userId="703f6ac0-e7ee-4b0f-87bf-5b5e301ce923" providerId="ADAL" clId="{5A05AEE1-A8CD-4118-AE50-C900E5C76CEF}"/>
    <pc:docChg chg="delSld modSld modSection">
      <pc:chgData name="Stacy Robinson" userId="703f6ac0-e7ee-4b0f-87bf-5b5e301ce923" providerId="ADAL" clId="{5A05AEE1-A8CD-4118-AE50-C900E5C76CEF}" dt="2023-08-03T15:33:27.837" v="39" actId="20577"/>
      <pc:docMkLst>
        <pc:docMk/>
      </pc:docMkLst>
      <pc:sldChg chg="modSp mod">
        <pc:chgData name="Stacy Robinson" userId="703f6ac0-e7ee-4b0f-87bf-5b5e301ce923" providerId="ADAL" clId="{5A05AEE1-A8CD-4118-AE50-C900E5C76CEF}" dt="2023-08-03T15:32:35.704" v="24" actId="20577"/>
        <pc:sldMkLst>
          <pc:docMk/>
          <pc:sldMk cId="171862335" sldId="262"/>
        </pc:sldMkLst>
        <pc:spChg chg="mod">
          <ac:chgData name="Stacy Robinson" userId="703f6ac0-e7ee-4b0f-87bf-5b5e301ce923" providerId="ADAL" clId="{5A05AEE1-A8CD-4118-AE50-C900E5C76CEF}" dt="2023-08-03T15:32:35.704" v="24" actId="20577"/>
          <ac:spMkLst>
            <pc:docMk/>
            <pc:sldMk cId="171862335" sldId="262"/>
            <ac:spMk id="4" creationId="{A15DE6B6-29AC-9743-52D1-2763DD4B2674}"/>
          </ac:spMkLst>
        </pc:spChg>
      </pc:sldChg>
      <pc:sldChg chg="modSp mod">
        <pc:chgData name="Stacy Robinson" userId="703f6ac0-e7ee-4b0f-87bf-5b5e301ce923" providerId="ADAL" clId="{5A05AEE1-A8CD-4118-AE50-C900E5C76CEF}" dt="2023-08-03T15:32:55.684" v="26" actId="20577"/>
        <pc:sldMkLst>
          <pc:docMk/>
          <pc:sldMk cId="3167161150" sldId="269"/>
        </pc:sldMkLst>
        <pc:spChg chg="mod">
          <ac:chgData name="Stacy Robinson" userId="703f6ac0-e7ee-4b0f-87bf-5b5e301ce923" providerId="ADAL" clId="{5A05AEE1-A8CD-4118-AE50-C900E5C76CEF}" dt="2023-08-03T15:32:55.684" v="26" actId="20577"/>
          <ac:spMkLst>
            <pc:docMk/>
            <pc:sldMk cId="3167161150" sldId="269"/>
            <ac:spMk id="3" creationId="{4356C902-5593-A732-5F25-6215A082A60A}"/>
          </ac:spMkLst>
        </pc:spChg>
      </pc:sldChg>
      <pc:sldChg chg="del">
        <pc:chgData name="Stacy Robinson" userId="703f6ac0-e7ee-4b0f-87bf-5b5e301ce923" providerId="ADAL" clId="{5A05AEE1-A8CD-4118-AE50-C900E5C76CEF}" dt="2023-08-03T15:33:14.054" v="27" actId="2696"/>
        <pc:sldMkLst>
          <pc:docMk/>
          <pc:sldMk cId="2097431454" sldId="279"/>
        </pc:sldMkLst>
      </pc:sldChg>
      <pc:sldChg chg="modSp mod">
        <pc:chgData name="Stacy Robinson" userId="703f6ac0-e7ee-4b0f-87bf-5b5e301ce923" providerId="ADAL" clId="{5A05AEE1-A8CD-4118-AE50-C900E5C76CEF}" dt="2023-08-03T15:33:27.837" v="39" actId="20577"/>
        <pc:sldMkLst>
          <pc:docMk/>
          <pc:sldMk cId="2658058474" sldId="281"/>
        </pc:sldMkLst>
        <pc:spChg chg="mod">
          <ac:chgData name="Stacy Robinson" userId="703f6ac0-e7ee-4b0f-87bf-5b5e301ce923" providerId="ADAL" clId="{5A05AEE1-A8CD-4118-AE50-C900E5C76CEF}" dt="2023-08-03T15:33:27.837" v="39" actId="20577"/>
          <ac:spMkLst>
            <pc:docMk/>
            <pc:sldMk cId="2658058474" sldId="281"/>
            <ac:spMk id="11" creationId="{00000000-0000-0000-0000-000000000000}"/>
          </ac:spMkLst>
        </pc:spChg>
      </pc:sldChg>
      <pc:sldChg chg="modSp mod">
        <pc:chgData name="Stacy Robinson" userId="703f6ac0-e7ee-4b0f-87bf-5b5e301ce923" providerId="ADAL" clId="{5A05AEE1-A8CD-4118-AE50-C900E5C76CEF}" dt="2023-08-03T15:31:56.506" v="22" actId="2710"/>
        <pc:sldMkLst>
          <pc:docMk/>
          <pc:sldMk cId="1440485660" sldId="289"/>
        </pc:sldMkLst>
        <pc:spChg chg="mod">
          <ac:chgData name="Stacy Robinson" userId="703f6ac0-e7ee-4b0f-87bf-5b5e301ce923" providerId="ADAL" clId="{5A05AEE1-A8CD-4118-AE50-C900E5C76CEF}" dt="2023-08-03T15:29:42.765" v="2"/>
          <ac:spMkLst>
            <pc:docMk/>
            <pc:sldMk cId="1440485660" sldId="289"/>
            <ac:spMk id="3" creationId="{01D9A6C6-C74C-29E6-53CC-EDDCAF28FD45}"/>
          </ac:spMkLst>
        </pc:spChg>
        <pc:spChg chg="mod">
          <ac:chgData name="Stacy Robinson" userId="703f6ac0-e7ee-4b0f-87bf-5b5e301ce923" providerId="ADAL" clId="{5A05AEE1-A8CD-4118-AE50-C900E5C76CEF}" dt="2023-08-03T15:31:56.506" v="22" actId="2710"/>
          <ac:spMkLst>
            <pc:docMk/>
            <pc:sldMk cId="1440485660" sldId="289"/>
            <ac:spMk id="7" creationId="{E63E718A-E952-7B8B-20D6-1D119E71586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F8A35A-8F54-47DC-B0F8-64B393427ECF}" type="datetimeFigureOut">
              <a:rPr lang="en-US" smtClean="0"/>
              <a:t>8/3/2023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E4392C-2B4B-48D6-93AB-A6BA1F0F6B80}" type="slidenum">
              <a:rPr lang="en-US" smtClean="0"/>
              <a:t>‹#›</a:t>
            </a:fld>
            <a:endParaRPr lang="en-US"/>
          </a:p>
        </p:txBody>
      </p:sp>
    </p:spTree>
    <p:extLst>
      <p:ext uri="{BB962C8B-B14F-4D97-AF65-F5344CB8AC3E}">
        <p14:creationId xmlns:p14="http://schemas.microsoft.com/office/powerpoint/2010/main" val="4058654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a:t>
            </a:fld>
            <a:endParaRPr lang="en-US"/>
          </a:p>
        </p:txBody>
      </p:sp>
    </p:spTree>
    <p:extLst>
      <p:ext uri="{BB962C8B-B14F-4D97-AF65-F5344CB8AC3E}">
        <p14:creationId xmlns:p14="http://schemas.microsoft.com/office/powerpoint/2010/main" val="1335767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a:r>
              <a:rPr lang="en-US" b="0" i="0" dirty="0">
                <a:solidFill>
                  <a:srgbClr val="304E4E"/>
                </a:solidFill>
                <a:effectLst/>
                <a:latin typeface="Noto Serif" panose="02020600060500020200" pitchFamily="18" charset="0"/>
              </a:rPr>
              <a:t>When determining </a:t>
            </a:r>
            <a:r>
              <a:rPr lang="en-US" dirty="0">
                <a:solidFill>
                  <a:srgbClr val="304E4E"/>
                </a:solidFill>
                <a:latin typeface="Noto Serif" panose="02020600060500020200" pitchFamily="18" charset="0"/>
              </a:rPr>
              <a:t>v</a:t>
            </a:r>
            <a:r>
              <a:rPr lang="en-US" b="0" i="0" dirty="0">
                <a:solidFill>
                  <a:srgbClr val="304E4E"/>
                </a:solidFill>
                <a:effectLst/>
                <a:latin typeface="Noto Serif" panose="02020600060500020200" pitchFamily="18" charset="0"/>
              </a:rPr>
              <a:t>ote center locations, priority should be given to areas with low mail ballot utilization, specifically those with darker colors. Mail ballot utilization refers to the percentage of eligible voters who had the option to vote by mail but chose not to. Locations with lower percentages of mail ballot utilization may indicate that voters prefer to vote in-person.</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10</a:t>
            </a:fld>
            <a:endParaRPr lang="en-US"/>
          </a:p>
        </p:txBody>
      </p:sp>
    </p:spTree>
    <p:extLst>
      <p:ext uri="{BB962C8B-B14F-4D97-AF65-F5344CB8AC3E}">
        <p14:creationId xmlns:p14="http://schemas.microsoft.com/office/powerpoint/2010/main" val="438751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04E4E"/>
                </a:solidFill>
                <a:effectLst/>
                <a:latin typeface="Noto Serif" panose="02020600060500020200" pitchFamily="18" charset="0"/>
              </a:rPr>
              <a:t>To maximize accessibility, vote </a:t>
            </a:r>
            <a:r>
              <a:rPr lang="en-US" dirty="0">
                <a:solidFill>
                  <a:srgbClr val="304E4E"/>
                </a:solidFill>
                <a:latin typeface="Noto Serif" panose="02020600060500020200" pitchFamily="18" charset="0"/>
              </a:rPr>
              <a:t>c</a:t>
            </a:r>
            <a:r>
              <a:rPr lang="en-US" b="0" i="0" dirty="0">
                <a:solidFill>
                  <a:srgbClr val="304E4E"/>
                </a:solidFill>
                <a:effectLst/>
                <a:latin typeface="Noto Serif" panose="02020600060500020200" pitchFamily="18" charset="0"/>
              </a:rPr>
              <a:t>enters should be placed in or near densely populated areas marked by darker colors on maps.</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 Strategic placement ensures that the largest number of citizens and voters have easy access to voting, with minimal travel time required.</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11</a:t>
            </a:fld>
            <a:endParaRPr lang="en-US"/>
          </a:p>
        </p:txBody>
      </p:sp>
    </p:spTree>
    <p:extLst>
      <p:ext uri="{BB962C8B-B14F-4D97-AF65-F5344CB8AC3E}">
        <p14:creationId xmlns:p14="http://schemas.microsoft.com/office/powerpoint/2010/main" val="2314492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304E4E"/>
                </a:solidFill>
                <a:latin typeface="Noto Serif" panose="02020600060500020200" pitchFamily="18" charset="0"/>
              </a:rPr>
              <a:t>L</a:t>
            </a:r>
            <a:r>
              <a:rPr lang="en-US" b="0" i="0" dirty="0">
                <a:solidFill>
                  <a:srgbClr val="304E4E"/>
                </a:solidFill>
                <a:effectLst/>
                <a:latin typeface="Noto Serif" panose="02020600060500020200" pitchFamily="18" charset="0"/>
              </a:rPr>
              <a:t>anguage minority communities  is an important consideration </a:t>
            </a:r>
            <a:r>
              <a:rPr lang="en-US" dirty="0">
                <a:solidFill>
                  <a:srgbClr val="304E4E"/>
                </a:solidFill>
                <a:latin typeface="Noto Serif" panose="02020600060500020200" pitchFamily="18" charset="0"/>
              </a:rPr>
              <a:t>w</a:t>
            </a:r>
            <a:r>
              <a:rPr lang="en-US" b="0" i="0" dirty="0">
                <a:solidFill>
                  <a:srgbClr val="304E4E"/>
                </a:solidFill>
                <a:effectLst/>
                <a:latin typeface="Noto Serif" panose="02020600060500020200" pitchFamily="18" charset="0"/>
              </a:rPr>
              <a:t>hen deciding on the locations of vote centers.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In Placer County, there are four additional languages besides English, with Spanish being the only one prevalent across most of the county, marked in red on the map.</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Korean (purple), Punjabi (blue), and Tagalog (yellow) are used in some communities in southwest Placer. Orange indicates areas where Spanish and Tagalog are spoken together.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Placer County is required by state and federal law to offer certain services and materials in these additional languages at vote centers located in or adjacent to these communities, including providing translators.</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12</a:t>
            </a:fld>
            <a:endParaRPr lang="en-US"/>
          </a:p>
        </p:txBody>
      </p:sp>
    </p:spTree>
    <p:extLst>
      <p:ext uri="{BB962C8B-B14F-4D97-AF65-F5344CB8AC3E}">
        <p14:creationId xmlns:p14="http://schemas.microsoft.com/office/powerpoint/2010/main" val="3874452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4E4E"/>
                </a:solidFill>
                <a:effectLst/>
                <a:latin typeface="Noto Serif" panose="02020600060500020200" pitchFamily="18" charset="0"/>
              </a:rPr>
              <a:t>Vote centers are designed to assist voters with disabilities. By placing them near communities with higher rates (highlighted in bright yellow), these voters can easily access the services offered.</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13</a:t>
            </a:fld>
            <a:endParaRPr lang="en-US"/>
          </a:p>
        </p:txBody>
      </p:sp>
    </p:spTree>
    <p:extLst>
      <p:ext uri="{BB962C8B-B14F-4D97-AF65-F5344CB8AC3E}">
        <p14:creationId xmlns:p14="http://schemas.microsoft.com/office/powerpoint/2010/main" val="2018240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04E4E"/>
                </a:solidFill>
                <a:effectLst/>
                <a:latin typeface="Noto Serif" panose="02020600060500020200" pitchFamily="18" charset="0"/>
              </a:rPr>
              <a:t>It is important to ensure that individuals without reliable personal transportation can conveniently access a nearby location. The regions with lower personal vehicle ownership rates are emphasized with darker colors.</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14</a:t>
            </a:fld>
            <a:endParaRPr lang="en-US"/>
          </a:p>
        </p:txBody>
      </p:sp>
    </p:spTree>
    <p:extLst>
      <p:ext uri="{BB962C8B-B14F-4D97-AF65-F5344CB8AC3E}">
        <p14:creationId xmlns:p14="http://schemas.microsoft.com/office/powerpoint/2010/main" val="3483500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04E4E"/>
                </a:solidFill>
                <a:effectLst/>
                <a:latin typeface="Noto Serif" panose="02020600060500020200" pitchFamily="18" charset="0"/>
              </a:rPr>
              <a:t>Similar to vehicle ownership, proposed locations take higher rates of low-income (teal) and disadvantaged (red) communities into consideration.</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15</a:t>
            </a:fld>
            <a:endParaRPr lang="en-US"/>
          </a:p>
        </p:txBody>
      </p:sp>
    </p:spTree>
    <p:extLst>
      <p:ext uri="{BB962C8B-B14F-4D97-AF65-F5344CB8AC3E}">
        <p14:creationId xmlns:p14="http://schemas.microsoft.com/office/powerpoint/2010/main" val="195919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304E4E"/>
              </a:solidFill>
              <a:effectLst/>
              <a:latin typeface="Noto Serif" panose="02020600060500020200" pitchFamily="18" charset="0"/>
            </a:endParaRPr>
          </a:p>
          <a:p>
            <a:r>
              <a:rPr lang="en-US" b="0" i="0" dirty="0">
                <a:solidFill>
                  <a:srgbClr val="304E4E"/>
                </a:solidFill>
                <a:effectLst/>
                <a:latin typeface="Noto Serif" panose="02020600060500020200" pitchFamily="18" charset="0"/>
              </a:rPr>
              <a:t>Vote Centers provide opportunities for voters who are</a:t>
            </a:r>
            <a:r>
              <a:rPr lang="en-US" b="0" i="1" dirty="0">
                <a:solidFill>
                  <a:srgbClr val="304E4E"/>
                </a:solidFill>
                <a:effectLst/>
                <a:latin typeface="Noto Serif" panose="02020600060500020200" pitchFamily="18" charset="0"/>
              </a:rPr>
              <a:t> not </a:t>
            </a:r>
            <a:r>
              <a:rPr lang="en-US" b="0" i="0" dirty="0">
                <a:solidFill>
                  <a:srgbClr val="304E4E"/>
                </a:solidFill>
                <a:effectLst/>
                <a:latin typeface="Noto Serif" panose="02020600060500020200" pitchFamily="18" charset="0"/>
              </a:rPr>
              <a:t>registered to vote, to register and vote in person. </a:t>
            </a:r>
          </a:p>
          <a:p>
            <a:endParaRPr lang="en-US" dirty="0">
              <a:solidFill>
                <a:srgbClr val="304E4E"/>
              </a:solidFill>
              <a:latin typeface="Noto Serif" panose="02020600060500020200" pitchFamily="18" charset="0"/>
            </a:endParaRPr>
          </a:p>
          <a:p>
            <a:r>
              <a:rPr lang="en-US" b="0" i="0" dirty="0">
                <a:solidFill>
                  <a:srgbClr val="304E4E"/>
                </a:solidFill>
                <a:effectLst/>
                <a:latin typeface="Noto Serif" panose="02020600060500020200" pitchFamily="18" charset="0"/>
              </a:rPr>
              <a:t>Placer County has the second-highest registration rate in the State and is more than 10% higher than the State average.</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16</a:t>
            </a:fld>
            <a:endParaRPr lang="en-US"/>
          </a:p>
        </p:txBody>
      </p:sp>
    </p:spTree>
    <p:extLst>
      <p:ext uri="{BB962C8B-B14F-4D97-AF65-F5344CB8AC3E}">
        <p14:creationId xmlns:p14="http://schemas.microsoft.com/office/powerpoint/2010/main" val="2296974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304E4E"/>
                </a:solidFill>
                <a:latin typeface="Noto Serif" panose="02020600060500020200" pitchFamily="18" charset="0"/>
              </a:rPr>
              <a:t>G</a:t>
            </a:r>
            <a:r>
              <a:rPr lang="en-US" b="0" i="0" dirty="0">
                <a:solidFill>
                  <a:srgbClr val="304E4E"/>
                </a:solidFill>
                <a:effectLst/>
                <a:latin typeface="Noto Serif" panose="02020600060500020200" pitchFamily="18" charset="0"/>
              </a:rPr>
              <a:t>eographically isolated communities are a factor in determining locations.</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In Placer County, the communities east of Auburn along the Interstate 80 corridor, and the communities of Foresthill and North Lake Tahoe, are separated from the rest of the county, and each other.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Vote Centers are proposed in locations to best provide services for the majority of voters in those areas.</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17</a:t>
            </a:fld>
            <a:endParaRPr lang="en-US"/>
          </a:p>
        </p:txBody>
      </p:sp>
    </p:spTree>
    <p:extLst>
      <p:ext uri="{BB962C8B-B14F-4D97-AF65-F5344CB8AC3E}">
        <p14:creationId xmlns:p14="http://schemas.microsoft.com/office/powerpoint/2010/main" val="2873394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04E4E"/>
                </a:solidFill>
                <a:effectLst/>
                <a:latin typeface="Noto Serif" panose="02020600060500020200" pitchFamily="18" charset="0"/>
              </a:rPr>
              <a:t>Each vote center parking area is surveyed by staff to ensure they are accessible, and any mitigations are brought to the Placer County Voting Accessibility Advisory Committee (VAAC) for input.</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18</a:t>
            </a:fld>
            <a:endParaRPr lang="en-US"/>
          </a:p>
        </p:txBody>
      </p:sp>
    </p:spTree>
    <p:extLst>
      <p:ext uri="{BB962C8B-B14F-4D97-AF65-F5344CB8AC3E}">
        <p14:creationId xmlns:p14="http://schemas.microsoft.com/office/powerpoint/2010/main" val="2894891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Soon you will have full access to the interactive web-based mapping program called </a:t>
            </a:r>
            <a:r>
              <a:rPr lang="en-US" dirty="0" err="1"/>
              <a:t>StoryMaps</a:t>
            </a:r>
            <a:r>
              <a:rPr lang="en-US" dirty="0"/>
              <a:t>. There you can zoom in and click on specific locations or areas within the county. </a:t>
            </a:r>
            <a:r>
              <a:rPr lang="en-US" dirty="0" err="1"/>
              <a:t>StoryMaps</a:t>
            </a:r>
            <a:r>
              <a:rPr lang="en-US" dirty="0"/>
              <a:t> will be up on our website soon at </a:t>
            </a:r>
            <a:r>
              <a:rPr lang="en-US" b="1" dirty="0"/>
              <a:t>www.placercountyelections.gov </a:t>
            </a:r>
            <a:r>
              <a:rPr lang="en-US" dirty="0"/>
              <a:t>on the VAAC page.</a:t>
            </a:r>
          </a:p>
        </p:txBody>
      </p:sp>
      <p:sp>
        <p:nvSpPr>
          <p:cNvPr id="4" name="Slide Number Placeholder 3"/>
          <p:cNvSpPr>
            <a:spLocks noGrp="1"/>
          </p:cNvSpPr>
          <p:nvPr>
            <p:ph type="sldNum" sz="quarter" idx="5"/>
          </p:nvPr>
        </p:nvSpPr>
        <p:spPr/>
        <p:txBody>
          <a:bodyPr/>
          <a:lstStyle/>
          <a:p>
            <a:fld id="{67E4392C-2B4B-48D6-93AB-A6BA1F0F6B80}" type="slidenum">
              <a:rPr lang="en-US" smtClean="0"/>
              <a:t>19</a:t>
            </a:fld>
            <a:endParaRPr lang="en-US"/>
          </a:p>
        </p:txBody>
      </p:sp>
    </p:spTree>
    <p:extLst>
      <p:ext uri="{BB962C8B-B14F-4D97-AF65-F5344CB8AC3E}">
        <p14:creationId xmlns:p14="http://schemas.microsoft.com/office/powerpoint/2010/main" val="3474453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a:t>
            </a:r>
          </a:p>
          <a:p>
            <a:r>
              <a:rPr lang="en-US" dirty="0"/>
              <a:t>Role of a committee member (input) and time commitment (yearly) – meeting quarterly / twice a year ? </a:t>
            </a:r>
          </a:p>
        </p:txBody>
      </p:sp>
      <p:sp>
        <p:nvSpPr>
          <p:cNvPr id="4" name="Slide Number Placeholder 3"/>
          <p:cNvSpPr>
            <a:spLocks noGrp="1"/>
          </p:cNvSpPr>
          <p:nvPr>
            <p:ph type="sldNum" sz="quarter" idx="5"/>
          </p:nvPr>
        </p:nvSpPr>
        <p:spPr/>
        <p:txBody>
          <a:bodyPr/>
          <a:lstStyle/>
          <a:p>
            <a:fld id="{67E4392C-2B4B-48D6-93AB-A6BA1F0F6B80}" type="slidenum">
              <a:rPr lang="en-US" smtClean="0"/>
              <a:t>2</a:t>
            </a:fld>
            <a:endParaRPr lang="en-US"/>
          </a:p>
        </p:txBody>
      </p:sp>
    </p:spTree>
    <p:extLst>
      <p:ext uri="{BB962C8B-B14F-4D97-AF65-F5344CB8AC3E}">
        <p14:creationId xmlns:p14="http://schemas.microsoft.com/office/powerpoint/2010/main" val="829903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20</a:t>
            </a:fld>
            <a:endParaRPr lang="en-US"/>
          </a:p>
        </p:txBody>
      </p:sp>
    </p:spTree>
    <p:extLst>
      <p:ext uri="{BB962C8B-B14F-4D97-AF65-F5344CB8AC3E}">
        <p14:creationId xmlns:p14="http://schemas.microsoft.com/office/powerpoint/2010/main" val="3883484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21</a:t>
            </a:fld>
            <a:endParaRPr lang="en-US"/>
          </a:p>
        </p:txBody>
      </p:sp>
    </p:spTree>
    <p:extLst>
      <p:ext uri="{BB962C8B-B14F-4D97-AF65-F5344CB8AC3E}">
        <p14:creationId xmlns:p14="http://schemas.microsoft.com/office/powerpoint/2010/main" val="158860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22</a:t>
            </a:fld>
            <a:endParaRPr lang="en-US"/>
          </a:p>
        </p:txBody>
      </p:sp>
    </p:spTree>
    <p:extLst>
      <p:ext uri="{BB962C8B-B14F-4D97-AF65-F5344CB8AC3E}">
        <p14:creationId xmlns:p14="http://schemas.microsoft.com/office/powerpoint/2010/main" val="2643300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23</a:t>
            </a:fld>
            <a:endParaRPr lang="en-US"/>
          </a:p>
        </p:txBody>
      </p:sp>
    </p:spTree>
    <p:extLst>
      <p:ext uri="{BB962C8B-B14F-4D97-AF65-F5344CB8AC3E}">
        <p14:creationId xmlns:p14="http://schemas.microsoft.com/office/powerpoint/2010/main" val="1373060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E4392C-2B4B-48D6-93AB-A6BA1F0F6B80}" type="slidenum">
              <a:rPr lang="en-US" smtClean="0"/>
              <a:t>24</a:t>
            </a:fld>
            <a:endParaRPr lang="en-US"/>
          </a:p>
        </p:txBody>
      </p:sp>
    </p:spTree>
    <p:extLst>
      <p:ext uri="{BB962C8B-B14F-4D97-AF65-F5344CB8AC3E}">
        <p14:creationId xmlns:p14="http://schemas.microsoft.com/office/powerpoint/2010/main" val="4214169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A </a:t>
            </a:r>
            <a:r>
              <a:rPr lang="en-US" sz="1800" b="0" i="1" u="none" strike="noStrike" dirty="0">
                <a:solidFill>
                  <a:srgbClr val="000000"/>
                </a:solidFill>
                <a:effectLst/>
                <a:latin typeface="Calibri" panose="020F0502020204030204" pitchFamily="34" charset="0"/>
              </a:rPr>
              <a:t>lavender </a:t>
            </a:r>
            <a:r>
              <a:rPr lang="en-US" sz="1800" b="0" i="0" u="none" strike="noStrike" dirty="0">
                <a:solidFill>
                  <a:srgbClr val="000000"/>
                </a:solidFill>
                <a:effectLst/>
                <a:latin typeface="Calibri" panose="020F0502020204030204" pitchFamily="34" charset="0"/>
              </a:rPr>
              <a:t>handout of the proposed vote centers was handed out at the start of the meeting and includes the required language or languages in specific locations for Placer County. The county is</a:t>
            </a:r>
            <a:r>
              <a:rPr lang="en-US" sz="1800" b="0" i="0" u="none" strike="noStrike" dirty="0">
                <a:solidFill>
                  <a:srgbClr val="304E4E"/>
                </a:solidFill>
                <a:effectLst/>
                <a:latin typeface="Noto Serif" panose="02020600060500020200" pitchFamily="18" charset="0"/>
              </a:rPr>
              <a:t> required by state and federal law to offer certain services and materials in additional languages at vote centers located in or adjacent to communities, including providing translators </a:t>
            </a:r>
            <a:r>
              <a:rPr lang="en-US" sz="1800" b="0" i="0" u="none" strike="noStrike" dirty="0">
                <a:solidFill>
                  <a:srgbClr val="000000"/>
                </a:solidFill>
                <a:effectLst/>
                <a:latin typeface="Calibri" panose="020F0502020204030204" pitchFamily="34" charset="0"/>
              </a:rPr>
              <a:t>based on specific criteria</a:t>
            </a:r>
            <a:r>
              <a:rPr lang="en-US" sz="1800" b="0" i="0" u="none" strike="noStrike" dirty="0">
                <a:solidFill>
                  <a:srgbClr val="304E4E"/>
                </a:solidFill>
                <a:effectLst/>
                <a:latin typeface="Noto Serif" panose="02020600060500020200" pitchFamily="18" charset="0"/>
              </a:rPr>
              <a:t>. </a:t>
            </a:r>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25</a:t>
            </a:fld>
            <a:endParaRPr lang="en-US"/>
          </a:p>
        </p:txBody>
      </p:sp>
    </p:spTree>
    <p:extLst>
      <p:ext uri="{BB962C8B-B14F-4D97-AF65-F5344CB8AC3E}">
        <p14:creationId xmlns:p14="http://schemas.microsoft.com/office/powerpoint/2010/main" val="2732933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srgbClr val="304E4E"/>
                </a:solidFill>
                <a:latin typeface="Noto Serif" panose="02020600060500020200" pitchFamily="18" charset="0"/>
              </a:rPr>
              <a:t>L</a:t>
            </a:r>
            <a:r>
              <a:rPr lang="en-US" b="0" i="0" dirty="0">
                <a:solidFill>
                  <a:srgbClr val="304E4E"/>
                </a:solidFill>
                <a:effectLst/>
                <a:latin typeface="Noto Serif" panose="02020600060500020200" pitchFamily="18" charset="0"/>
              </a:rPr>
              <a:t>anguage minority communities is an important consideration </a:t>
            </a:r>
            <a:r>
              <a:rPr lang="en-US" dirty="0">
                <a:solidFill>
                  <a:srgbClr val="304E4E"/>
                </a:solidFill>
                <a:latin typeface="Noto Serif" panose="02020600060500020200" pitchFamily="18" charset="0"/>
              </a:rPr>
              <a:t>w</a:t>
            </a:r>
            <a:r>
              <a:rPr lang="en-US" b="0" i="0" dirty="0">
                <a:solidFill>
                  <a:srgbClr val="304E4E"/>
                </a:solidFill>
                <a:effectLst/>
                <a:latin typeface="Noto Serif" panose="02020600060500020200" pitchFamily="18" charset="0"/>
              </a:rPr>
              <a:t>hen deciding on the locations of vote centers. </a:t>
            </a:r>
          </a:p>
          <a:p>
            <a:pPr algn="l"/>
            <a:endParaRPr lang="en-US" dirty="0">
              <a:solidFill>
                <a:srgbClr val="304E4E"/>
              </a:solidFill>
              <a:latin typeface="Noto Serif" panose="02020600060500020200" pitchFamily="18" charset="0"/>
            </a:endParaRPr>
          </a:p>
          <a:p>
            <a:pPr algn="l"/>
            <a:r>
              <a:rPr lang="en-US" b="0" i="0" dirty="0">
                <a:solidFill>
                  <a:srgbClr val="304E4E"/>
                </a:solidFill>
                <a:effectLst/>
                <a:latin typeface="Noto Serif" panose="02020600060500020200" pitchFamily="18" charset="0"/>
              </a:rPr>
              <a:t>In Placer County, there are four additional languages besides English, with Spanish being the only one prevalent across most of the county, marked in red on the map.</a:t>
            </a:r>
          </a:p>
          <a:p>
            <a:pPr algn="l"/>
            <a:endParaRPr lang="en-US" b="0" i="0" dirty="0">
              <a:solidFill>
                <a:srgbClr val="304E4E"/>
              </a:solidFill>
              <a:effectLst/>
              <a:latin typeface="Noto Serif" panose="02020600060500020200" pitchFamily="18" charset="0"/>
            </a:endParaRPr>
          </a:p>
          <a:p>
            <a:pPr algn="l"/>
            <a:r>
              <a:rPr lang="en-US" b="0" i="0" dirty="0">
                <a:solidFill>
                  <a:srgbClr val="304E4E"/>
                </a:solidFill>
                <a:effectLst/>
                <a:latin typeface="Noto Serif" panose="02020600060500020200" pitchFamily="18" charset="0"/>
              </a:rPr>
              <a:t>Korean (purple), Punjabi (blue), and Tagalog (yellow) are used in some communities in southwest Placer. Orange indicates areas where Spanish and Tagalog are spoken together. </a:t>
            </a:r>
          </a:p>
          <a:p>
            <a:pPr algn="l"/>
            <a:endParaRPr lang="en-US" dirty="0">
              <a:solidFill>
                <a:srgbClr val="304E4E"/>
              </a:solidFill>
              <a:latin typeface="Noto Serif" panose="02020600060500020200" pitchFamily="18" charset="0"/>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26</a:t>
            </a:fld>
            <a:endParaRPr lang="en-US"/>
          </a:p>
        </p:txBody>
      </p:sp>
    </p:spTree>
    <p:extLst>
      <p:ext uri="{BB962C8B-B14F-4D97-AF65-F5344CB8AC3E}">
        <p14:creationId xmlns:p14="http://schemas.microsoft.com/office/powerpoint/2010/main" val="1785903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1"/>
                </a:solidFill>
              </a:rPr>
              <a:t>Placer County language accessibility accommodations for voters whose primary language is other than English, in specific locations will include:</a:t>
            </a:r>
          </a:p>
          <a:p>
            <a:r>
              <a:rPr lang="en-US" sz="1200" dirty="0">
                <a:solidFill>
                  <a:schemeClr val="accent1"/>
                </a:solidFill>
              </a:rPr>
              <a:t>Translated facsimile ballots </a:t>
            </a:r>
          </a:p>
          <a:p>
            <a:r>
              <a:rPr lang="en-US" sz="1200" dirty="0">
                <a:solidFill>
                  <a:schemeClr val="accent1"/>
                </a:solidFill>
              </a:rPr>
              <a:t>Translated state voter information guides</a:t>
            </a:r>
          </a:p>
          <a:p>
            <a:r>
              <a:rPr lang="en-US" sz="1200" dirty="0">
                <a:solidFill>
                  <a:schemeClr val="accent1"/>
                </a:solidFill>
              </a:rPr>
              <a:t>Specific signage identified by the Elections Code and state regulations</a:t>
            </a:r>
          </a:p>
          <a:p>
            <a:r>
              <a:rPr lang="en-US" sz="1200" dirty="0">
                <a:solidFill>
                  <a:schemeClr val="accent1"/>
                </a:solidFill>
              </a:rPr>
              <a:t>Election Officer translators are easily identified with badges </a:t>
            </a:r>
          </a:p>
          <a:p>
            <a:endParaRPr lang="en-US" sz="1200" dirty="0">
              <a:solidFill>
                <a:schemeClr val="accent1"/>
              </a:solidFill>
            </a:endParaRPr>
          </a:p>
          <a:p>
            <a:endParaRPr lang="en-US" sz="1200" dirty="0">
              <a:solidFill>
                <a:schemeClr val="accent1"/>
              </a:solidFill>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27</a:t>
            </a:fld>
            <a:endParaRPr lang="en-US"/>
          </a:p>
        </p:txBody>
      </p:sp>
    </p:spTree>
    <p:extLst>
      <p:ext uri="{BB962C8B-B14F-4D97-AF65-F5344CB8AC3E}">
        <p14:creationId xmlns:p14="http://schemas.microsoft.com/office/powerpoint/2010/main" val="15702392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28</a:t>
            </a:fld>
            <a:endParaRPr lang="en-US"/>
          </a:p>
        </p:txBody>
      </p:sp>
    </p:spTree>
    <p:extLst>
      <p:ext uri="{BB962C8B-B14F-4D97-AF65-F5344CB8AC3E}">
        <p14:creationId xmlns:p14="http://schemas.microsoft.com/office/powerpoint/2010/main" val="2220490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29</a:t>
            </a:fld>
            <a:endParaRPr lang="en-US"/>
          </a:p>
        </p:txBody>
      </p:sp>
    </p:spTree>
    <p:extLst>
      <p:ext uri="{BB962C8B-B14F-4D97-AF65-F5344CB8AC3E}">
        <p14:creationId xmlns:p14="http://schemas.microsoft.com/office/powerpoint/2010/main" val="670302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3</a:t>
            </a:fld>
            <a:endParaRPr lang="en-US"/>
          </a:p>
        </p:txBody>
      </p:sp>
    </p:spTree>
    <p:extLst>
      <p:ext uri="{BB962C8B-B14F-4D97-AF65-F5344CB8AC3E}">
        <p14:creationId xmlns:p14="http://schemas.microsoft.com/office/powerpoint/2010/main" val="4222255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30</a:t>
            </a:fld>
            <a:endParaRPr lang="en-US"/>
          </a:p>
        </p:txBody>
      </p:sp>
    </p:spTree>
    <p:extLst>
      <p:ext uri="{BB962C8B-B14F-4D97-AF65-F5344CB8AC3E}">
        <p14:creationId xmlns:p14="http://schemas.microsoft.com/office/powerpoint/2010/main" val="1267142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a:t>
            </a:r>
          </a:p>
        </p:txBody>
      </p:sp>
      <p:sp>
        <p:nvSpPr>
          <p:cNvPr id="4" name="Slide Number Placeholder 3"/>
          <p:cNvSpPr>
            <a:spLocks noGrp="1"/>
          </p:cNvSpPr>
          <p:nvPr>
            <p:ph type="sldNum" sz="quarter" idx="5"/>
          </p:nvPr>
        </p:nvSpPr>
        <p:spPr/>
        <p:txBody>
          <a:bodyPr/>
          <a:lstStyle/>
          <a:p>
            <a:fld id="{67E4392C-2B4B-48D6-93AB-A6BA1F0F6B80}" type="slidenum">
              <a:rPr lang="en-US" smtClean="0"/>
              <a:t>4</a:t>
            </a:fld>
            <a:endParaRPr lang="en-US"/>
          </a:p>
        </p:txBody>
      </p:sp>
    </p:spTree>
    <p:extLst>
      <p:ext uri="{BB962C8B-B14F-4D97-AF65-F5344CB8AC3E}">
        <p14:creationId xmlns:p14="http://schemas.microsoft.com/office/powerpoint/2010/main" val="700741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a:t>
            </a:r>
          </a:p>
        </p:txBody>
      </p:sp>
      <p:sp>
        <p:nvSpPr>
          <p:cNvPr id="4" name="Slide Number Placeholder 3"/>
          <p:cNvSpPr>
            <a:spLocks noGrp="1"/>
          </p:cNvSpPr>
          <p:nvPr>
            <p:ph type="sldNum" sz="quarter" idx="5"/>
          </p:nvPr>
        </p:nvSpPr>
        <p:spPr/>
        <p:txBody>
          <a:bodyPr/>
          <a:lstStyle/>
          <a:p>
            <a:fld id="{67E4392C-2B4B-48D6-93AB-A6BA1F0F6B80}" type="slidenum">
              <a:rPr lang="en-US" smtClean="0"/>
              <a:t>5</a:t>
            </a:fld>
            <a:endParaRPr lang="en-US"/>
          </a:p>
        </p:txBody>
      </p:sp>
    </p:spTree>
    <p:extLst>
      <p:ext uri="{BB962C8B-B14F-4D97-AF65-F5344CB8AC3E}">
        <p14:creationId xmlns:p14="http://schemas.microsoft.com/office/powerpoint/2010/main" val="2921537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handout of the proposed vote centers and a list of drop boxes were handed out at the start of the meeting for your review.</a:t>
            </a:r>
          </a:p>
        </p:txBody>
      </p:sp>
      <p:sp>
        <p:nvSpPr>
          <p:cNvPr id="4" name="Slide Number Placeholder 3"/>
          <p:cNvSpPr>
            <a:spLocks noGrp="1"/>
          </p:cNvSpPr>
          <p:nvPr>
            <p:ph type="sldNum" sz="quarter" idx="5"/>
          </p:nvPr>
        </p:nvSpPr>
        <p:spPr/>
        <p:txBody>
          <a:bodyPr/>
          <a:lstStyle/>
          <a:p>
            <a:fld id="{67E4392C-2B4B-48D6-93AB-A6BA1F0F6B80}" type="slidenum">
              <a:rPr lang="en-US" smtClean="0"/>
              <a:t>6</a:t>
            </a:fld>
            <a:endParaRPr lang="en-US"/>
          </a:p>
        </p:txBody>
      </p:sp>
    </p:spTree>
    <p:extLst>
      <p:ext uri="{BB962C8B-B14F-4D97-AF65-F5344CB8AC3E}">
        <p14:creationId xmlns:p14="http://schemas.microsoft.com/office/powerpoint/2010/main" val="327806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304E4E"/>
                </a:solidFill>
                <a:effectLst/>
                <a:latin typeface="Noto Serif" panose="02020600060500020200" pitchFamily="18" charset="0"/>
              </a:rPr>
              <a:t>11-Day Vote Centers: </a:t>
            </a:r>
            <a:r>
              <a:rPr lang="en-US" sz="1800" b="0" i="0" dirty="0">
                <a:solidFill>
                  <a:srgbClr val="304E4E"/>
                </a:solidFill>
                <a:effectLst/>
                <a:latin typeface="Noto Serif" panose="02020600060500020200" pitchFamily="18"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304E4E"/>
                </a:solidFill>
                <a:effectLst/>
                <a:latin typeface="Noto Serif" panose="02020600060500020200" pitchFamily="18"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304E4E"/>
                </a:solidFill>
                <a:effectLst/>
                <a:latin typeface="Noto Serif" panose="02020600060500020200" pitchFamily="18" charset="0"/>
              </a:rPr>
              <a:t>Starting on the Saturday two weekends before the election, 11-day vote centers become available throughout Placer County. These centers give the public the opportunity to register to vote, obtain a replacement ballot, submit their voted ballot, or vote in person.</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7</a:t>
            </a:fld>
            <a:endParaRPr lang="en-US"/>
          </a:p>
        </p:txBody>
      </p:sp>
    </p:spTree>
    <p:extLst>
      <p:ext uri="{BB962C8B-B14F-4D97-AF65-F5344CB8AC3E}">
        <p14:creationId xmlns:p14="http://schemas.microsoft.com/office/powerpoint/2010/main" val="1907095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304E4E"/>
                </a:solidFill>
                <a:effectLst/>
                <a:latin typeface="Noto Serif" panose="02020600060500020200" pitchFamily="18" charset="0"/>
              </a:rPr>
              <a:t>4 Day Vote Centers:</a:t>
            </a:r>
            <a:r>
              <a:rPr lang="en-US" sz="1800" b="0" i="0" dirty="0">
                <a:solidFill>
                  <a:srgbClr val="304E4E"/>
                </a:solidFill>
                <a:effectLst/>
                <a:latin typeface="Noto Serif" panose="02020600060500020200" pitchFamily="18"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304E4E"/>
                </a:solidFill>
                <a:effectLst/>
                <a:latin typeface="Noto Serif" panose="02020600060500020200" pitchFamily="18"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304E4E"/>
                </a:solidFill>
                <a:effectLst/>
                <a:latin typeface="Noto Serif" panose="02020600060500020200" pitchFamily="18" charset="0"/>
              </a:rPr>
              <a:t>On the Saturday four days prior to the election, more locations will be included across the county to offer convenient options to voters and citizens as demand increased.</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8</a:t>
            </a:fld>
            <a:endParaRPr lang="en-US"/>
          </a:p>
        </p:txBody>
      </p:sp>
    </p:spTree>
    <p:extLst>
      <p:ext uri="{BB962C8B-B14F-4D97-AF65-F5344CB8AC3E}">
        <p14:creationId xmlns:p14="http://schemas.microsoft.com/office/powerpoint/2010/main" val="1634111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304E4E"/>
              </a:solidFill>
              <a:effectLst/>
              <a:latin typeface="Noto Serif" panose="02020600060500020200" pitchFamily="18" charset="0"/>
            </a:endParaRPr>
          </a:p>
          <a:p>
            <a:pPr algn="l"/>
            <a:r>
              <a:rPr lang="en-US" dirty="0">
                <a:solidFill>
                  <a:srgbClr val="304E4E"/>
                </a:solidFill>
                <a:latin typeface="Noto Serif" panose="02020600060500020200" pitchFamily="18" charset="0"/>
              </a:rPr>
              <a:t>T</a:t>
            </a:r>
            <a:r>
              <a:rPr lang="en-US" b="0" i="0" dirty="0">
                <a:solidFill>
                  <a:srgbClr val="304E4E"/>
                </a:solidFill>
                <a:effectLst/>
                <a:latin typeface="Noto Serif" panose="02020600060500020200" pitchFamily="18" charset="0"/>
              </a:rPr>
              <a:t>o allow transit riders the shortest walk to a vote center location the site should be as close to public transit as possible,</a:t>
            </a:r>
          </a:p>
          <a:p>
            <a:pPr algn="l"/>
            <a:r>
              <a:rPr lang="en-US" b="0" i="0" dirty="0">
                <a:solidFill>
                  <a:srgbClr val="304E4E"/>
                </a:solidFill>
                <a:effectLst/>
                <a:latin typeface="Noto Serif" panose="02020600060500020200" pitchFamily="18" charset="0"/>
              </a:rPr>
              <a:t>The majority of the proposed locations are within 200 feet of a designated bus stop.</a:t>
            </a:r>
          </a:p>
          <a:p>
            <a:endParaRPr lang="en-US" dirty="0"/>
          </a:p>
        </p:txBody>
      </p:sp>
      <p:sp>
        <p:nvSpPr>
          <p:cNvPr id="4" name="Slide Number Placeholder 3"/>
          <p:cNvSpPr>
            <a:spLocks noGrp="1"/>
          </p:cNvSpPr>
          <p:nvPr>
            <p:ph type="sldNum" sz="quarter" idx="5"/>
          </p:nvPr>
        </p:nvSpPr>
        <p:spPr/>
        <p:txBody>
          <a:bodyPr/>
          <a:lstStyle/>
          <a:p>
            <a:fld id="{67E4392C-2B4B-48D6-93AB-A6BA1F0F6B80}" type="slidenum">
              <a:rPr lang="en-US" smtClean="0"/>
              <a:t>9</a:t>
            </a:fld>
            <a:endParaRPr lang="en-US"/>
          </a:p>
        </p:txBody>
      </p:sp>
    </p:spTree>
    <p:extLst>
      <p:ext uri="{BB962C8B-B14F-4D97-AF65-F5344CB8AC3E}">
        <p14:creationId xmlns:p14="http://schemas.microsoft.com/office/powerpoint/2010/main" val="3087792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2C279-EC46-1CEB-F051-5AE892629119}"/>
              </a:ext>
            </a:extLst>
          </p:cNvPr>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EC599EB2-BDC8-F4B9-79B0-6645F3FF689A}"/>
              </a:ext>
            </a:extLst>
          </p:cNvPr>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1D4F4603-BE06-0EDF-A179-47AD5F373AD3}"/>
              </a:ext>
            </a:extLst>
          </p:cNvPr>
          <p:cNvSpPr>
            <a:spLocks noGrp="1"/>
          </p:cNvSpPr>
          <p:nvPr>
            <p:ph type="dt" sz="half" idx="10"/>
          </p:nvPr>
        </p:nvSpPr>
        <p:spPr/>
        <p:txBody>
          <a:bodyPr/>
          <a:lstStyle/>
          <a:p>
            <a:fld id="{0155AB83-92EB-4B7C-A04A-78F3CF221848}" type="datetimeFigureOut">
              <a:rPr lang="en-US" smtClean="0"/>
              <a:t>8/3/2023</a:t>
            </a:fld>
            <a:endParaRPr lang="en-US"/>
          </a:p>
        </p:txBody>
      </p:sp>
      <p:sp>
        <p:nvSpPr>
          <p:cNvPr id="5" name="Footer Placeholder 4">
            <a:extLst>
              <a:ext uri="{FF2B5EF4-FFF2-40B4-BE49-F238E27FC236}">
                <a16:creationId xmlns:a16="http://schemas.microsoft.com/office/drawing/2014/main" id="{C8F991B7-2FB5-BE8D-9DDF-6BF74607A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DA19B-C6F1-F0B1-70E7-EB0A6111AEF3}"/>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419956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BAA05-134F-A3C2-6E9E-63382ED6B2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7D9D04-313D-3E2A-B792-CDBDB8E445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E5009-4B24-BEC6-A842-7704A78B2216}"/>
              </a:ext>
            </a:extLst>
          </p:cNvPr>
          <p:cNvSpPr>
            <a:spLocks noGrp="1"/>
          </p:cNvSpPr>
          <p:nvPr>
            <p:ph type="dt" sz="half" idx="10"/>
          </p:nvPr>
        </p:nvSpPr>
        <p:spPr/>
        <p:txBody>
          <a:bodyPr/>
          <a:lstStyle/>
          <a:p>
            <a:fld id="{0155AB83-92EB-4B7C-A04A-78F3CF221848}" type="datetimeFigureOut">
              <a:rPr lang="en-US" smtClean="0"/>
              <a:t>8/3/2023</a:t>
            </a:fld>
            <a:endParaRPr lang="en-US"/>
          </a:p>
        </p:txBody>
      </p:sp>
      <p:sp>
        <p:nvSpPr>
          <p:cNvPr id="5" name="Footer Placeholder 4">
            <a:extLst>
              <a:ext uri="{FF2B5EF4-FFF2-40B4-BE49-F238E27FC236}">
                <a16:creationId xmlns:a16="http://schemas.microsoft.com/office/drawing/2014/main" id="{0108C5F7-0DF5-798C-8DEA-DEA44B585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2A479-A0CA-8854-CD04-8F29F4180C53}"/>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66440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0B3448-4F24-25CD-3503-D34E739AEB32}"/>
              </a:ext>
            </a:extLst>
          </p:cNvPr>
          <p:cNvSpPr>
            <a:spLocks noGrp="1"/>
          </p:cNvSpPr>
          <p:nvPr>
            <p:ph type="title" orient="vert"/>
          </p:nvPr>
        </p:nvSpPr>
        <p:spPr>
          <a:xfrm>
            <a:off x="17452072" y="730250"/>
            <a:ext cx="5258485"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DA0FF8-9E92-E2F8-7EA1-36C5F03D421A}"/>
              </a:ext>
            </a:extLst>
          </p:cNvPr>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76E94-E048-EBDE-D68C-456336A8F510}"/>
              </a:ext>
            </a:extLst>
          </p:cNvPr>
          <p:cNvSpPr>
            <a:spLocks noGrp="1"/>
          </p:cNvSpPr>
          <p:nvPr>
            <p:ph type="dt" sz="half" idx="10"/>
          </p:nvPr>
        </p:nvSpPr>
        <p:spPr/>
        <p:txBody>
          <a:bodyPr/>
          <a:lstStyle/>
          <a:p>
            <a:fld id="{0155AB83-92EB-4B7C-A04A-78F3CF221848}" type="datetimeFigureOut">
              <a:rPr lang="en-US" smtClean="0"/>
              <a:t>8/3/2023</a:t>
            </a:fld>
            <a:endParaRPr lang="en-US"/>
          </a:p>
        </p:txBody>
      </p:sp>
      <p:sp>
        <p:nvSpPr>
          <p:cNvPr id="5" name="Footer Placeholder 4">
            <a:extLst>
              <a:ext uri="{FF2B5EF4-FFF2-40B4-BE49-F238E27FC236}">
                <a16:creationId xmlns:a16="http://schemas.microsoft.com/office/drawing/2014/main" id="{EB1E0E28-4CAD-8345-9884-E6D38B195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68B279-6B4C-7BF2-3DC2-0AAE20200364}"/>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200333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B3500-C973-0539-27CC-449BA71C4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BECCA2-0775-157C-9957-9C29F992A7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7D446-FD85-8C15-61B5-EA384924C39D}"/>
              </a:ext>
            </a:extLst>
          </p:cNvPr>
          <p:cNvSpPr>
            <a:spLocks noGrp="1"/>
          </p:cNvSpPr>
          <p:nvPr>
            <p:ph type="dt" sz="half" idx="10"/>
          </p:nvPr>
        </p:nvSpPr>
        <p:spPr/>
        <p:txBody>
          <a:bodyPr/>
          <a:lstStyle/>
          <a:p>
            <a:fld id="{0155AB83-92EB-4B7C-A04A-78F3CF221848}" type="datetimeFigureOut">
              <a:rPr lang="en-US" smtClean="0"/>
              <a:t>8/3/2023</a:t>
            </a:fld>
            <a:endParaRPr lang="en-US"/>
          </a:p>
        </p:txBody>
      </p:sp>
      <p:sp>
        <p:nvSpPr>
          <p:cNvPr id="5" name="Footer Placeholder 4">
            <a:extLst>
              <a:ext uri="{FF2B5EF4-FFF2-40B4-BE49-F238E27FC236}">
                <a16:creationId xmlns:a16="http://schemas.microsoft.com/office/drawing/2014/main" id="{88B9B34E-7E74-6929-5E35-A8EFF8582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F5E9B-743F-A631-7EE7-56054E7BF571}"/>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46317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0853A-6466-46AC-0646-FC04FA7EE2E9}"/>
              </a:ext>
            </a:extLst>
          </p:cNvPr>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4E0567E4-D258-9E58-6166-40FFBB6B0E94}"/>
              </a:ext>
            </a:extLst>
          </p:cNvPr>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9EE422-805B-E144-656B-24D330F8B971}"/>
              </a:ext>
            </a:extLst>
          </p:cNvPr>
          <p:cNvSpPr>
            <a:spLocks noGrp="1"/>
          </p:cNvSpPr>
          <p:nvPr>
            <p:ph type="dt" sz="half" idx="10"/>
          </p:nvPr>
        </p:nvSpPr>
        <p:spPr/>
        <p:txBody>
          <a:bodyPr/>
          <a:lstStyle/>
          <a:p>
            <a:fld id="{0155AB83-92EB-4B7C-A04A-78F3CF221848}" type="datetimeFigureOut">
              <a:rPr lang="en-US" smtClean="0"/>
              <a:t>8/3/2023</a:t>
            </a:fld>
            <a:endParaRPr lang="en-US"/>
          </a:p>
        </p:txBody>
      </p:sp>
      <p:sp>
        <p:nvSpPr>
          <p:cNvPr id="5" name="Footer Placeholder 4">
            <a:extLst>
              <a:ext uri="{FF2B5EF4-FFF2-40B4-BE49-F238E27FC236}">
                <a16:creationId xmlns:a16="http://schemas.microsoft.com/office/drawing/2014/main" id="{73B30A79-DA2F-2705-D0BF-4A19E4323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51306-EA4E-18DA-6CBE-0F01B0F26D51}"/>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236801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375A-4978-08C7-4396-17DE63D598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75D98-FCBE-A857-1191-62C3551BAE93}"/>
              </a:ext>
            </a:extLst>
          </p:cNvPr>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D9F93B-D248-7E97-D0D1-6906F2EC2882}"/>
              </a:ext>
            </a:extLst>
          </p:cNvPr>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B0BC90-A3BC-8C35-9359-AC49806D94BC}"/>
              </a:ext>
            </a:extLst>
          </p:cNvPr>
          <p:cNvSpPr>
            <a:spLocks noGrp="1"/>
          </p:cNvSpPr>
          <p:nvPr>
            <p:ph type="dt" sz="half" idx="10"/>
          </p:nvPr>
        </p:nvSpPr>
        <p:spPr/>
        <p:txBody>
          <a:bodyPr/>
          <a:lstStyle/>
          <a:p>
            <a:fld id="{0155AB83-92EB-4B7C-A04A-78F3CF221848}" type="datetimeFigureOut">
              <a:rPr lang="en-US" smtClean="0"/>
              <a:t>8/3/2023</a:t>
            </a:fld>
            <a:endParaRPr lang="en-US"/>
          </a:p>
        </p:txBody>
      </p:sp>
      <p:sp>
        <p:nvSpPr>
          <p:cNvPr id="6" name="Footer Placeholder 5">
            <a:extLst>
              <a:ext uri="{FF2B5EF4-FFF2-40B4-BE49-F238E27FC236}">
                <a16:creationId xmlns:a16="http://schemas.microsoft.com/office/drawing/2014/main" id="{381C637D-A8DF-F150-B19D-9A52823759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F936F3-71FD-6F44-E184-19232E6CB169}"/>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2638899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6360B-BB11-156B-BDC8-9D3CF7F3C1E7}"/>
              </a:ext>
            </a:extLst>
          </p:cNvPr>
          <p:cNvSpPr>
            <a:spLocks noGrp="1"/>
          </p:cNvSpPr>
          <p:nvPr>
            <p:ph type="title"/>
          </p:nvPr>
        </p:nvSpPr>
        <p:spPr>
          <a:xfrm>
            <a:off x="1679795" y="730251"/>
            <a:ext cx="21033938"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47142A-03CD-7473-2ED0-32CA7731C2C2}"/>
              </a:ext>
            </a:extLst>
          </p:cNvPr>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EFC3A1-D207-B73F-AA2E-767A411343C3}"/>
              </a:ext>
            </a:extLst>
          </p:cNvPr>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F599ED-97EB-C484-6186-A0B1AD77E9EE}"/>
              </a:ext>
            </a:extLst>
          </p:cNvPr>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73261E75-61AA-E9BD-6F0F-A6E3EE56B704}"/>
              </a:ext>
            </a:extLst>
          </p:cNvPr>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F159EA-B3CB-B14A-68B8-595E9A10D9F8}"/>
              </a:ext>
            </a:extLst>
          </p:cNvPr>
          <p:cNvSpPr>
            <a:spLocks noGrp="1"/>
          </p:cNvSpPr>
          <p:nvPr>
            <p:ph type="dt" sz="half" idx="10"/>
          </p:nvPr>
        </p:nvSpPr>
        <p:spPr/>
        <p:txBody>
          <a:bodyPr/>
          <a:lstStyle/>
          <a:p>
            <a:fld id="{0155AB83-92EB-4B7C-A04A-78F3CF221848}" type="datetimeFigureOut">
              <a:rPr lang="en-US" smtClean="0"/>
              <a:t>8/3/2023</a:t>
            </a:fld>
            <a:endParaRPr lang="en-US"/>
          </a:p>
        </p:txBody>
      </p:sp>
      <p:sp>
        <p:nvSpPr>
          <p:cNvPr id="8" name="Footer Placeholder 7">
            <a:extLst>
              <a:ext uri="{FF2B5EF4-FFF2-40B4-BE49-F238E27FC236}">
                <a16:creationId xmlns:a16="http://schemas.microsoft.com/office/drawing/2014/main" id="{426F045C-816C-7ABE-40B2-BBA7CE98AA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E1DFD7-0DBA-E0D5-66CC-E27BBC53EA3B}"/>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84755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2C45C-A2D6-4C04-82C5-485282BF84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B5C0BE-969C-8034-3CB2-3E3B6CAC45F3}"/>
              </a:ext>
            </a:extLst>
          </p:cNvPr>
          <p:cNvSpPr>
            <a:spLocks noGrp="1"/>
          </p:cNvSpPr>
          <p:nvPr>
            <p:ph type="dt" sz="half" idx="10"/>
          </p:nvPr>
        </p:nvSpPr>
        <p:spPr/>
        <p:txBody>
          <a:bodyPr/>
          <a:lstStyle/>
          <a:p>
            <a:fld id="{0155AB83-92EB-4B7C-A04A-78F3CF221848}" type="datetimeFigureOut">
              <a:rPr lang="en-US" smtClean="0"/>
              <a:t>8/3/2023</a:t>
            </a:fld>
            <a:endParaRPr lang="en-US"/>
          </a:p>
        </p:txBody>
      </p:sp>
      <p:sp>
        <p:nvSpPr>
          <p:cNvPr id="4" name="Footer Placeholder 3">
            <a:extLst>
              <a:ext uri="{FF2B5EF4-FFF2-40B4-BE49-F238E27FC236}">
                <a16:creationId xmlns:a16="http://schemas.microsoft.com/office/drawing/2014/main" id="{0B4FC9C8-8E5F-46FE-454C-A3FFDB60F6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E4A5CC-FFF2-C687-FB02-7B5B36854274}"/>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158583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A5FBF4-EB8A-E226-80F7-F79C4D42D7C1}"/>
              </a:ext>
            </a:extLst>
          </p:cNvPr>
          <p:cNvSpPr>
            <a:spLocks noGrp="1"/>
          </p:cNvSpPr>
          <p:nvPr>
            <p:ph type="dt" sz="half" idx="10"/>
          </p:nvPr>
        </p:nvSpPr>
        <p:spPr/>
        <p:txBody>
          <a:bodyPr/>
          <a:lstStyle/>
          <a:p>
            <a:fld id="{0155AB83-92EB-4B7C-A04A-78F3CF221848}" type="datetimeFigureOut">
              <a:rPr lang="en-US" smtClean="0"/>
              <a:t>8/3/2023</a:t>
            </a:fld>
            <a:endParaRPr lang="en-US"/>
          </a:p>
        </p:txBody>
      </p:sp>
      <p:sp>
        <p:nvSpPr>
          <p:cNvPr id="3" name="Footer Placeholder 2">
            <a:extLst>
              <a:ext uri="{FF2B5EF4-FFF2-40B4-BE49-F238E27FC236}">
                <a16:creationId xmlns:a16="http://schemas.microsoft.com/office/drawing/2014/main" id="{C591464E-3BB4-353F-4234-40CAC93B83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83D6E8-8670-5018-2F4A-31486D427AD1}"/>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242420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A3EC2-F6F4-C4A3-42F2-ADF085840212}"/>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2E0AF017-87A0-FE84-4BA2-460BCB9B7A8C}"/>
              </a:ext>
            </a:extLst>
          </p:cNvPr>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AFC216-BC17-AF18-567F-505297AC3BEA}"/>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1D71DCE3-ED8B-991A-F065-15F125A7D139}"/>
              </a:ext>
            </a:extLst>
          </p:cNvPr>
          <p:cNvSpPr>
            <a:spLocks noGrp="1"/>
          </p:cNvSpPr>
          <p:nvPr>
            <p:ph type="dt" sz="half" idx="10"/>
          </p:nvPr>
        </p:nvSpPr>
        <p:spPr/>
        <p:txBody>
          <a:bodyPr/>
          <a:lstStyle/>
          <a:p>
            <a:fld id="{0155AB83-92EB-4B7C-A04A-78F3CF221848}" type="datetimeFigureOut">
              <a:rPr lang="en-US" smtClean="0"/>
              <a:t>8/3/2023</a:t>
            </a:fld>
            <a:endParaRPr lang="en-US"/>
          </a:p>
        </p:txBody>
      </p:sp>
      <p:sp>
        <p:nvSpPr>
          <p:cNvPr id="6" name="Footer Placeholder 5">
            <a:extLst>
              <a:ext uri="{FF2B5EF4-FFF2-40B4-BE49-F238E27FC236}">
                <a16:creationId xmlns:a16="http://schemas.microsoft.com/office/drawing/2014/main" id="{44D8974D-4F29-2DA0-6A93-82180FA776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B8FFF-9E83-4EE5-3BC8-3BC7A4D2CDC3}"/>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808501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B2F5-217B-7F1F-318F-9F6E4DE397DA}"/>
              </a:ext>
            </a:extLst>
          </p:cNvPr>
          <p:cNvSpPr>
            <a:spLocks noGrp="1"/>
          </p:cNvSpPr>
          <p:nvPr>
            <p:ph type="title"/>
          </p:nvPr>
        </p:nvSpPr>
        <p:spPr>
          <a:xfrm>
            <a:off x="1679796" y="914400"/>
            <a:ext cx="7865498"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36D5EBF4-16E4-D354-8938-E4811631371D}"/>
              </a:ext>
            </a:extLst>
          </p:cNvPr>
          <p:cNvSpPr>
            <a:spLocks noGrp="1"/>
          </p:cNvSpPr>
          <p:nvPr>
            <p:ph type="pic" idx="1"/>
          </p:nvPr>
        </p:nvSpPr>
        <p:spPr>
          <a:xfrm>
            <a:off x="10367726" y="1974851"/>
            <a:ext cx="12346007"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C8202910-3102-8A74-82AA-BB8D12B980BA}"/>
              </a:ext>
            </a:extLst>
          </p:cNvPr>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6633E35-0772-DD3C-71E4-13A9144C860A}"/>
              </a:ext>
            </a:extLst>
          </p:cNvPr>
          <p:cNvSpPr>
            <a:spLocks noGrp="1"/>
          </p:cNvSpPr>
          <p:nvPr>
            <p:ph type="dt" sz="half" idx="10"/>
          </p:nvPr>
        </p:nvSpPr>
        <p:spPr/>
        <p:txBody>
          <a:bodyPr/>
          <a:lstStyle/>
          <a:p>
            <a:fld id="{0155AB83-92EB-4B7C-A04A-78F3CF221848}" type="datetimeFigureOut">
              <a:rPr lang="en-US" smtClean="0"/>
              <a:t>8/3/2023</a:t>
            </a:fld>
            <a:endParaRPr lang="en-US"/>
          </a:p>
        </p:txBody>
      </p:sp>
      <p:sp>
        <p:nvSpPr>
          <p:cNvPr id="6" name="Footer Placeholder 5">
            <a:extLst>
              <a:ext uri="{FF2B5EF4-FFF2-40B4-BE49-F238E27FC236}">
                <a16:creationId xmlns:a16="http://schemas.microsoft.com/office/drawing/2014/main" id="{226946D8-23DA-3762-71EA-706B163E2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086987-C6C9-15A5-5FC5-36F5C5F4D5B7}"/>
              </a:ext>
            </a:extLst>
          </p:cNvPr>
          <p:cNvSpPr>
            <a:spLocks noGrp="1"/>
          </p:cNvSpPr>
          <p:nvPr>
            <p:ph type="sldNum" sz="quarter" idx="12"/>
          </p:nvPr>
        </p:nvSpPr>
        <p:spPr/>
        <p:txBody>
          <a:bodyPr/>
          <a:lstStyle/>
          <a:p>
            <a:fld id="{434729E3-2E82-4CFB-8E7C-60B0DB8F16A9}" type="slidenum">
              <a:rPr lang="en-US" smtClean="0"/>
              <a:t>‹#›</a:t>
            </a:fld>
            <a:endParaRPr lang="en-US"/>
          </a:p>
        </p:txBody>
      </p:sp>
    </p:spTree>
    <p:extLst>
      <p:ext uri="{BB962C8B-B14F-4D97-AF65-F5344CB8AC3E}">
        <p14:creationId xmlns:p14="http://schemas.microsoft.com/office/powerpoint/2010/main" val="3500356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1AEDB4-B4DF-758A-51E2-9F137BEBD8A9}"/>
              </a:ext>
            </a:extLst>
          </p:cNvPr>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51B959-E0DA-9F11-F626-1865FE7C8855}"/>
              </a:ext>
            </a:extLst>
          </p:cNvPr>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DEF3C-DB4C-F76A-11EA-9EF346467026}"/>
              </a:ext>
            </a:extLst>
          </p:cNvPr>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0155AB83-92EB-4B7C-A04A-78F3CF221848}" type="datetimeFigureOut">
              <a:rPr lang="en-US" smtClean="0"/>
              <a:t>8/3/2023</a:t>
            </a:fld>
            <a:endParaRPr lang="en-US"/>
          </a:p>
        </p:txBody>
      </p:sp>
      <p:sp>
        <p:nvSpPr>
          <p:cNvPr id="5" name="Footer Placeholder 4">
            <a:extLst>
              <a:ext uri="{FF2B5EF4-FFF2-40B4-BE49-F238E27FC236}">
                <a16:creationId xmlns:a16="http://schemas.microsoft.com/office/drawing/2014/main" id="{139FE704-C4F8-FC5C-000E-AB8109E07B9A}"/>
              </a:ext>
            </a:extLst>
          </p:cNvPr>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81B380-1D9D-D799-972D-AD69803AB2F6}"/>
              </a:ext>
            </a:extLst>
          </p:cNvPr>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34729E3-2E82-4CFB-8E7C-60B0DB8F16A9}" type="slidenum">
              <a:rPr lang="en-US" smtClean="0"/>
              <a:t>‹#›</a:t>
            </a:fld>
            <a:endParaRPr lang="en-US"/>
          </a:p>
        </p:txBody>
      </p:sp>
    </p:spTree>
    <p:extLst>
      <p:ext uri="{BB962C8B-B14F-4D97-AF65-F5344CB8AC3E}">
        <p14:creationId xmlns:p14="http://schemas.microsoft.com/office/powerpoint/2010/main" val="342534180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10799" y="1371600"/>
            <a:ext cx="13869988" cy="3581400"/>
          </a:xfrm>
        </p:spPr>
        <p:txBody>
          <a:bodyPr>
            <a:noAutofit/>
          </a:bodyPr>
          <a:lstStyle/>
          <a:p>
            <a:pPr algn="ctr">
              <a:lnSpc>
                <a:spcPts val="9000"/>
              </a:lnSpc>
            </a:pPr>
            <a:r>
              <a:rPr lang="en-US" sz="8000" b="1" dirty="0">
                <a:solidFill>
                  <a:srgbClr val="0070C0"/>
                </a:solidFill>
                <a:latin typeface="Arial" panose="020B0604020202020204" pitchFamily="34" charset="0"/>
                <a:cs typeface="Arial" panose="020B0604020202020204" pitchFamily="34" charset="0"/>
              </a:rPr>
              <a:t>Voting Accessibility Advisory Committee (VAAC)</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1053" r="36742" b="7143"/>
          <a:stretch/>
        </p:blipFill>
        <p:spPr>
          <a:xfrm>
            <a:off x="-5787" y="-75382"/>
            <a:ext cx="9456174" cy="13867581"/>
          </a:xfrm>
        </p:spPr>
      </p:pic>
      <p:cxnSp>
        <p:nvCxnSpPr>
          <p:cNvPr id="13" name="Straight Connector 12"/>
          <p:cNvCxnSpPr>
            <a:cxnSpLocks/>
          </p:cNvCxnSpPr>
          <p:nvPr/>
        </p:nvCxnSpPr>
        <p:spPr>
          <a:xfrm>
            <a:off x="9755187" y="5257800"/>
            <a:ext cx="14325600" cy="0"/>
          </a:xfrm>
          <a:prstGeom prst="line">
            <a:avLst/>
          </a:prstGeom>
          <a:ln>
            <a:solidFill>
              <a:srgbClr val="00754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576313" y="6336210"/>
            <a:ext cx="13182600" cy="3785652"/>
          </a:xfrm>
          <a:prstGeom prst="rect">
            <a:avLst/>
          </a:prstGeom>
          <a:noFill/>
        </p:spPr>
        <p:txBody>
          <a:bodyPr wrap="square" rtlCol="0">
            <a:spAutoFit/>
          </a:bodyPr>
          <a:lstStyle/>
          <a:p>
            <a:r>
              <a:rPr lang="en-US" sz="6000" spc="300" dirty="0">
                <a:solidFill>
                  <a:srgbClr val="007549"/>
                </a:solidFill>
              </a:rPr>
              <a:t>A forum for representatives of the disability and senior communities to have open discussions about any challenges they face while voting.</a:t>
            </a:r>
          </a:p>
        </p:txBody>
      </p:sp>
    </p:spTree>
    <p:extLst>
      <p:ext uri="{BB962C8B-B14F-4D97-AF65-F5344CB8AC3E}">
        <p14:creationId xmlns:p14="http://schemas.microsoft.com/office/powerpoint/2010/main" val="3183655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86FB1-B318-CDCD-ED46-E1FD57CA3DBB}"/>
              </a:ext>
            </a:extLst>
          </p:cNvPr>
          <p:cNvPicPr>
            <a:picLocks noChangeAspect="1"/>
          </p:cNvPicPr>
          <p:nvPr/>
        </p:nvPicPr>
        <p:blipFill>
          <a:blip r:embed="rId3"/>
          <a:stretch>
            <a:fillRect/>
          </a:stretch>
        </p:blipFill>
        <p:spPr>
          <a:xfrm>
            <a:off x="22924" y="-228600"/>
            <a:ext cx="24387174" cy="13748727"/>
          </a:xfrm>
          <a:prstGeom prst="rect">
            <a:avLst/>
          </a:prstGeom>
        </p:spPr>
      </p:pic>
      <p:sp>
        <p:nvSpPr>
          <p:cNvPr id="5" name="TextBox 4">
            <a:extLst>
              <a:ext uri="{FF2B5EF4-FFF2-40B4-BE49-F238E27FC236}">
                <a16:creationId xmlns:a16="http://schemas.microsoft.com/office/drawing/2014/main" id="{24162DF1-8586-B03D-5ABC-762C0FA8B58C}"/>
              </a:ext>
            </a:extLst>
          </p:cNvPr>
          <p:cNvSpPr txBox="1"/>
          <p:nvPr/>
        </p:nvSpPr>
        <p:spPr>
          <a:xfrm>
            <a:off x="306388" y="228600"/>
            <a:ext cx="9448800"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L</a:t>
            </a:r>
            <a:r>
              <a:rPr lang="en-US" sz="6000" b="1" i="0" dirty="0">
                <a:solidFill>
                  <a:schemeClr val="bg1"/>
                </a:solidFill>
                <a:effectLst/>
                <a:latin typeface="Arial" panose="020B0604020202020204" pitchFamily="34" charset="0"/>
                <a:cs typeface="Arial" panose="020B0604020202020204" pitchFamily="34" charset="0"/>
              </a:rPr>
              <a:t>ow mail ballot utilization</a:t>
            </a:r>
            <a:endParaRPr lang="en-US"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981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582AB1-9B55-EC65-C5BB-D2FBA4A32423}"/>
              </a:ext>
            </a:extLst>
          </p:cNvPr>
          <p:cNvPicPr>
            <a:picLocks noChangeAspect="1"/>
          </p:cNvPicPr>
          <p:nvPr/>
        </p:nvPicPr>
        <p:blipFill>
          <a:blip r:embed="rId3"/>
          <a:stretch>
            <a:fillRect/>
          </a:stretch>
        </p:blipFill>
        <p:spPr>
          <a:xfrm>
            <a:off x="1" y="0"/>
            <a:ext cx="24387174" cy="13716000"/>
          </a:xfrm>
          <a:prstGeom prst="rect">
            <a:avLst/>
          </a:prstGeom>
        </p:spPr>
      </p:pic>
      <p:sp>
        <p:nvSpPr>
          <p:cNvPr id="4" name="TextBox 3">
            <a:extLst>
              <a:ext uri="{FF2B5EF4-FFF2-40B4-BE49-F238E27FC236}">
                <a16:creationId xmlns:a16="http://schemas.microsoft.com/office/drawing/2014/main" id="{A15DE6B6-29AC-9743-52D1-2763DD4B2674}"/>
              </a:ext>
            </a:extLst>
          </p:cNvPr>
          <p:cNvSpPr txBox="1"/>
          <p:nvPr/>
        </p:nvSpPr>
        <p:spPr>
          <a:xfrm>
            <a:off x="230187" y="381000"/>
            <a:ext cx="8991600"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High-density population</a:t>
            </a:r>
          </a:p>
        </p:txBody>
      </p:sp>
    </p:spTree>
    <p:extLst>
      <p:ext uri="{BB962C8B-B14F-4D97-AF65-F5344CB8AC3E}">
        <p14:creationId xmlns:p14="http://schemas.microsoft.com/office/powerpoint/2010/main" val="171862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BD2780-8ED0-AA81-62CD-6C77BBB9A455}"/>
              </a:ext>
            </a:extLst>
          </p:cNvPr>
          <p:cNvPicPr>
            <a:picLocks noChangeAspect="1"/>
          </p:cNvPicPr>
          <p:nvPr/>
        </p:nvPicPr>
        <p:blipFill>
          <a:blip r:embed="rId3"/>
          <a:stretch>
            <a:fillRect/>
          </a:stretch>
        </p:blipFill>
        <p:spPr>
          <a:xfrm>
            <a:off x="-14615" y="0"/>
            <a:ext cx="24401790" cy="13716000"/>
          </a:xfrm>
          <a:prstGeom prst="rect">
            <a:avLst/>
          </a:prstGeom>
        </p:spPr>
      </p:pic>
      <p:sp>
        <p:nvSpPr>
          <p:cNvPr id="4" name="TextBox 3">
            <a:extLst>
              <a:ext uri="{FF2B5EF4-FFF2-40B4-BE49-F238E27FC236}">
                <a16:creationId xmlns:a16="http://schemas.microsoft.com/office/drawing/2014/main" id="{7D81E190-1E43-F0E1-0FBC-8621E5CF6C3C}"/>
              </a:ext>
            </a:extLst>
          </p:cNvPr>
          <p:cNvSpPr txBox="1"/>
          <p:nvPr/>
        </p:nvSpPr>
        <p:spPr>
          <a:xfrm flipH="1">
            <a:off x="306386" y="304800"/>
            <a:ext cx="12115801"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Language minority communities</a:t>
            </a:r>
          </a:p>
        </p:txBody>
      </p:sp>
    </p:spTree>
    <p:extLst>
      <p:ext uri="{BB962C8B-B14F-4D97-AF65-F5344CB8AC3E}">
        <p14:creationId xmlns:p14="http://schemas.microsoft.com/office/powerpoint/2010/main" val="335367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25FF92-871E-701E-4A13-0BD5CA4A855C}"/>
              </a:ext>
            </a:extLst>
          </p:cNvPr>
          <p:cNvPicPr>
            <a:picLocks noChangeAspect="1"/>
          </p:cNvPicPr>
          <p:nvPr/>
        </p:nvPicPr>
        <p:blipFill>
          <a:blip r:embed="rId3"/>
          <a:stretch>
            <a:fillRect/>
          </a:stretch>
        </p:blipFill>
        <p:spPr>
          <a:xfrm>
            <a:off x="0" y="0"/>
            <a:ext cx="24387175" cy="13716000"/>
          </a:xfrm>
          <a:prstGeom prst="rect">
            <a:avLst/>
          </a:prstGeom>
        </p:spPr>
      </p:pic>
      <p:sp>
        <p:nvSpPr>
          <p:cNvPr id="4" name="TextBox 3">
            <a:extLst>
              <a:ext uri="{FF2B5EF4-FFF2-40B4-BE49-F238E27FC236}">
                <a16:creationId xmlns:a16="http://schemas.microsoft.com/office/drawing/2014/main" id="{678ED3B8-CCEF-5017-57E4-33623FB9B064}"/>
              </a:ext>
            </a:extLst>
          </p:cNvPr>
          <p:cNvSpPr txBox="1"/>
          <p:nvPr/>
        </p:nvSpPr>
        <p:spPr>
          <a:xfrm>
            <a:off x="306387" y="304800"/>
            <a:ext cx="9801081" cy="1015663"/>
          </a:xfrm>
          <a:prstGeom prst="rect">
            <a:avLst/>
          </a:prstGeom>
          <a:noFill/>
        </p:spPr>
        <p:txBody>
          <a:bodyPr wrap="none" rtlCol="0">
            <a:spAutoFit/>
          </a:bodyPr>
          <a:lstStyle/>
          <a:p>
            <a:r>
              <a:rPr lang="en-US" sz="6000" b="1" dirty="0">
                <a:solidFill>
                  <a:schemeClr val="bg1"/>
                </a:solidFill>
                <a:latin typeface="Arial" panose="020B0604020202020204" pitchFamily="34" charset="0"/>
                <a:cs typeface="Arial" panose="020B0604020202020204" pitchFamily="34" charset="0"/>
              </a:rPr>
              <a:t>Higher rates of disabilities</a:t>
            </a:r>
          </a:p>
        </p:txBody>
      </p:sp>
    </p:spTree>
    <p:extLst>
      <p:ext uri="{BB962C8B-B14F-4D97-AF65-F5344CB8AC3E}">
        <p14:creationId xmlns:p14="http://schemas.microsoft.com/office/powerpoint/2010/main" val="1836216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ABAB9-EF3F-4A43-964B-95F9D388F009}"/>
              </a:ext>
            </a:extLst>
          </p:cNvPr>
          <p:cNvPicPr>
            <a:picLocks noChangeAspect="1"/>
          </p:cNvPicPr>
          <p:nvPr/>
        </p:nvPicPr>
        <p:blipFill>
          <a:blip r:embed="rId3"/>
          <a:stretch>
            <a:fillRect/>
          </a:stretch>
        </p:blipFill>
        <p:spPr>
          <a:xfrm>
            <a:off x="1" y="0"/>
            <a:ext cx="24387174" cy="13716000"/>
          </a:xfrm>
          <a:prstGeom prst="rect">
            <a:avLst/>
          </a:prstGeom>
        </p:spPr>
      </p:pic>
      <p:sp>
        <p:nvSpPr>
          <p:cNvPr id="4" name="TextBox 3">
            <a:extLst>
              <a:ext uri="{FF2B5EF4-FFF2-40B4-BE49-F238E27FC236}">
                <a16:creationId xmlns:a16="http://schemas.microsoft.com/office/drawing/2014/main" id="{30BBB659-22ED-2E97-C1E3-974A651413C3}"/>
              </a:ext>
            </a:extLst>
          </p:cNvPr>
          <p:cNvSpPr txBox="1"/>
          <p:nvPr/>
        </p:nvSpPr>
        <p:spPr>
          <a:xfrm>
            <a:off x="153987" y="76200"/>
            <a:ext cx="15545614"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Decreased ownership of personal vehicle</a:t>
            </a:r>
          </a:p>
        </p:txBody>
      </p:sp>
    </p:spTree>
    <p:extLst>
      <p:ext uri="{BB962C8B-B14F-4D97-AF65-F5344CB8AC3E}">
        <p14:creationId xmlns:p14="http://schemas.microsoft.com/office/powerpoint/2010/main" val="282506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81E2C-5954-E510-969B-307D4159721A}"/>
              </a:ext>
            </a:extLst>
          </p:cNvPr>
          <p:cNvPicPr>
            <a:picLocks noChangeAspect="1"/>
          </p:cNvPicPr>
          <p:nvPr/>
        </p:nvPicPr>
        <p:blipFill>
          <a:blip r:embed="rId3"/>
          <a:stretch>
            <a:fillRect/>
          </a:stretch>
        </p:blipFill>
        <p:spPr>
          <a:xfrm>
            <a:off x="0" y="0"/>
            <a:ext cx="24387175" cy="13716000"/>
          </a:xfrm>
          <a:prstGeom prst="rect">
            <a:avLst/>
          </a:prstGeom>
        </p:spPr>
      </p:pic>
      <p:sp>
        <p:nvSpPr>
          <p:cNvPr id="4" name="TextBox 3">
            <a:extLst>
              <a:ext uri="{FF2B5EF4-FFF2-40B4-BE49-F238E27FC236}">
                <a16:creationId xmlns:a16="http://schemas.microsoft.com/office/drawing/2014/main" id="{3463D43B-A876-BAF2-85BA-7B667D522344}"/>
              </a:ext>
            </a:extLst>
          </p:cNvPr>
          <p:cNvSpPr txBox="1"/>
          <p:nvPr/>
        </p:nvSpPr>
        <p:spPr>
          <a:xfrm>
            <a:off x="230187" y="0"/>
            <a:ext cx="16809410" cy="1015663"/>
          </a:xfrm>
          <a:prstGeom prst="rect">
            <a:avLst/>
          </a:prstGeom>
          <a:solidFill>
            <a:schemeClr val="tx1"/>
          </a:solidFill>
        </p:spPr>
        <p:txBody>
          <a:bodyPr wrap="none" rtlCol="0">
            <a:spAutoFit/>
          </a:bodyPr>
          <a:lstStyle/>
          <a:p>
            <a:r>
              <a:rPr lang="en-US" sz="6000" b="1" dirty="0">
                <a:solidFill>
                  <a:schemeClr val="bg1"/>
                </a:solidFill>
                <a:latin typeface="Arial" panose="020B0604020202020204" pitchFamily="34" charset="0"/>
                <a:cs typeface="Arial" panose="020B0604020202020204" pitchFamily="34" charset="0"/>
              </a:rPr>
              <a:t>Low-income and disadvantaged communities</a:t>
            </a:r>
          </a:p>
        </p:txBody>
      </p:sp>
    </p:spTree>
    <p:extLst>
      <p:ext uri="{BB962C8B-B14F-4D97-AF65-F5344CB8AC3E}">
        <p14:creationId xmlns:p14="http://schemas.microsoft.com/office/powerpoint/2010/main" val="499654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471366-2F53-A958-E998-57F65BBA8F2B}"/>
              </a:ext>
            </a:extLst>
          </p:cNvPr>
          <p:cNvPicPr>
            <a:picLocks noChangeAspect="1"/>
          </p:cNvPicPr>
          <p:nvPr/>
        </p:nvPicPr>
        <p:blipFill>
          <a:blip r:embed="rId3"/>
          <a:stretch>
            <a:fillRect/>
          </a:stretch>
        </p:blipFill>
        <p:spPr>
          <a:xfrm>
            <a:off x="1408681" y="2438400"/>
            <a:ext cx="21569811" cy="9159550"/>
          </a:xfrm>
          <a:prstGeom prst="rect">
            <a:avLst/>
          </a:prstGeom>
        </p:spPr>
      </p:pic>
    </p:spTree>
    <p:extLst>
      <p:ext uri="{BB962C8B-B14F-4D97-AF65-F5344CB8AC3E}">
        <p14:creationId xmlns:p14="http://schemas.microsoft.com/office/powerpoint/2010/main" val="4144170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04A4C8-ECBE-D2C5-F860-C604BACD5191}"/>
              </a:ext>
            </a:extLst>
          </p:cNvPr>
          <p:cNvPicPr>
            <a:picLocks noChangeAspect="1"/>
          </p:cNvPicPr>
          <p:nvPr/>
        </p:nvPicPr>
        <p:blipFill>
          <a:blip r:embed="rId3"/>
          <a:stretch>
            <a:fillRect/>
          </a:stretch>
        </p:blipFill>
        <p:spPr>
          <a:xfrm>
            <a:off x="0" y="0"/>
            <a:ext cx="24387175" cy="13716000"/>
          </a:xfrm>
          <a:prstGeom prst="rect">
            <a:avLst/>
          </a:prstGeom>
        </p:spPr>
      </p:pic>
      <p:sp>
        <p:nvSpPr>
          <p:cNvPr id="3" name="TextBox 2">
            <a:extLst>
              <a:ext uri="{FF2B5EF4-FFF2-40B4-BE49-F238E27FC236}">
                <a16:creationId xmlns:a16="http://schemas.microsoft.com/office/drawing/2014/main" id="{4356C902-5593-A732-5F25-6215A082A60A}"/>
              </a:ext>
            </a:extLst>
          </p:cNvPr>
          <p:cNvSpPr txBox="1"/>
          <p:nvPr/>
        </p:nvSpPr>
        <p:spPr>
          <a:xfrm>
            <a:off x="230187" y="76200"/>
            <a:ext cx="11085086" cy="1015663"/>
          </a:xfrm>
          <a:prstGeom prst="rect">
            <a:avLst/>
          </a:prstGeom>
          <a:solidFill>
            <a:schemeClr val="tx1"/>
          </a:solidFill>
        </p:spPr>
        <p:txBody>
          <a:bodyPr wrap="none" rtlCol="0">
            <a:spAutoFit/>
          </a:bodyPr>
          <a:lstStyle/>
          <a:p>
            <a:r>
              <a:rPr lang="en-US" sz="6000" b="1" dirty="0">
                <a:solidFill>
                  <a:schemeClr val="bg1"/>
                </a:solidFill>
                <a:latin typeface="Arial" panose="020B0604020202020204" pitchFamily="34" charset="0"/>
                <a:cs typeface="Arial" panose="020B0604020202020204" pitchFamily="34" charset="0"/>
              </a:rPr>
              <a:t>Geographically-isolated areas</a:t>
            </a:r>
          </a:p>
        </p:txBody>
      </p:sp>
    </p:spTree>
    <p:extLst>
      <p:ext uri="{BB962C8B-B14F-4D97-AF65-F5344CB8AC3E}">
        <p14:creationId xmlns:p14="http://schemas.microsoft.com/office/powerpoint/2010/main" val="3167161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63FF4-4727-32A0-C372-90A61A388895}"/>
              </a:ext>
            </a:extLst>
          </p:cNvPr>
          <p:cNvPicPr>
            <a:picLocks noChangeAspect="1"/>
          </p:cNvPicPr>
          <p:nvPr/>
        </p:nvPicPr>
        <p:blipFill>
          <a:blip r:embed="rId3"/>
          <a:stretch>
            <a:fillRect/>
          </a:stretch>
        </p:blipFill>
        <p:spPr>
          <a:xfrm>
            <a:off x="1" y="-2672"/>
            <a:ext cx="24387174" cy="13718672"/>
          </a:xfrm>
          <a:prstGeom prst="rect">
            <a:avLst/>
          </a:prstGeom>
        </p:spPr>
      </p:pic>
      <p:sp>
        <p:nvSpPr>
          <p:cNvPr id="4" name="TextBox 3">
            <a:extLst>
              <a:ext uri="{FF2B5EF4-FFF2-40B4-BE49-F238E27FC236}">
                <a16:creationId xmlns:a16="http://schemas.microsoft.com/office/drawing/2014/main" id="{A27B3479-CA04-4464-F482-2238E4669E6C}"/>
              </a:ext>
            </a:extLst>
          </p:cNvPr>
          <p:cNvSpPr txBox="1"/>
          <p:nvPr/>
        </p:nvSpPr>
        <p:spPr>
          <a:xfrm>
            <a:off x="228600" y="203537"/>
            <a:ext cx="10898187" cy="1015663"/>
          </a:xfrm>
          <a:prstGeom prst="rect">
            <a:avLst/>
          </a:prstGeom>
          <a:noFill/>
        </p:spPr>
        <p:txBody>
          <a:bodyPr wrap="square" rtlCol="0">
            <a:spAutoFit/>
          </a:bodyPr>
          <a:lstStyle/>
          <a:p>
            <a:r>
              <a:rPr lang="en-US" sz="6000" b="1" dirty="0">
                <a:solidFill>
                  <a:schemeClr val="bg1"/>
                </a:solidFill>
                <a:highlight>
                  <a:srgbClr val="000000"/>
                </a:highlight>
                <a:latin typeface="Arial" panose="020B0604020202020204" pitchFamily="34" charset="0"/>
                <a:cs typeface="Arial" panose="020B0604020202020204" pitchFamily="34" charset="0"/>
              </a:rPr>
              <a:t>Parking areas are surveyed</a:t>
            </a:r>
          </a:p>
        </p:txBody>
      </p:sp>
    </p:spTree>
    <p:extLst>
      <p:ext uri="{BB962C8B-B14F-4D97-AF65-F5344CB8AC3E}">
        <p14:creationId xmlns:p14="http://schemas.microsoft.com/office/powerpoint/2010/main" val="40367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8251" y="0"/>
            <a:ext cx="16317041" cy="13716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70124" y="3679768"/>
            <a:ext cx="16317044" cy="10035374"/>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128309" y="-67163"/>
            <a:ext cx="13715998" cy="13848609"/>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F46FD2E-B36C-85A6-C712-9BC04D4A22FA}"/>
              </a:ext>
            </a:extLst>
          </p:cNvPr>
          <p:cNvPicPr>
            <a:picLocks noChangeAspect="1"/>
          </p:cNvPicPr>
          <p:nvPr/>
        </p:nvPicPr>
        <p:blipFill>
          <a:blip r:embed="rId3"/>
          <a:stretch>
            <a:fillRect/>
          </a:stretch>
        </p:blipFill>
        <p:spPr>
          <a:xfrm>
            <a:off x="2476562" y="4114800"/>
            <a:ext cx="20256056" cy="7393459"/>
          </a:xfrm>
          <a:prstGeom prst="rect">
            <a:avLst/>
          </a:prstGeom>
          <a:ln>
            <a:solidFill>
              <a:schemeClr val="accent1"/>
            </a:solidFill>
          </a:ln>
        </p:spPr>
      </p:pic>
      <p:sp>
        <p:nvSpPr>
          <p:cNvPr id="4" name="TextBox 3">
            <a:extLst>
              <a:ext uri="{FF2B5EF4-FFF2-40B4-BE49-F238E27FC236}">
                <a16:creationId xmlns:a16="http://schemas.microsoft.com/office/drawing/2014/main" id="{AB909B27-CA1D-9E82-9582-0D676979DC1E}"/>
              </a:ext>
            </a:extLst>
          </p:cNvPr>
          <p:cNvSpPr txBox="1"/>
          <p:nvPr/>
        </p:nvSpPr>
        <p:spPr>
          <a:xfrm>
            <a:off x="8078251" y="685800"/>
            <a:ext cx="16308917" cy="1015663"/>
          </a:xfrm>
          <a:prstGeom prst="rect">
            <a:avLst/>
          </a:prstGeom>
          <a:noFill/>
        </p:spPr>
        <p:txBody>
          <a:bodyPr wrap="square" rtlCol="0">
            <a:spAutoFit/>
          </a:bodyPr>
          <a:lstStyle/>
          <a:p>
            <a:pPr algn="ctr"/>
            <a:r>
              <a:rPr lang="en-US" sz="6000" b="1" dirty="0" err="1">
                <a:solidFill>
                  <a:schemeClr val="bg1"/>
                </a:solidFill>
                <a:latin typeface="Arial" panose="020B0604020202020204" pitchFamily="34" charset="0"/>
                <a:cs typeface="Arial" panose="020B0604020202020204" pitchFamily="34" charset="0"/>
              </a:rPr>
              <a:t>StoryMaps</a:t>
            </a:r>
            <a:r>
              <a:rPr lang="en-US" sz="6000" b="1" dirty="0">
                <a:solidFill>
                  <a:schemeClr val="bg1"/>
                </a:solidFill>
                <a:latin typeface="Arial" panose="020B0604020202020204" pitchFamily="34" charset="0"/>
                <a:cs typeface="Arial" panose="020B0604020202020204" pitchFamily="34" charset="0"/>
              </a:rPr>
              <a:t> will be available on our website</a:t>
            </a:r>
          </a:p>
        </p:txBody>
      </p:sp>
    </p:spTree>
    <p:extLst>
      <p:ext uri="{BB962C8B-B14F-4D97-AF65-F5344CB8AC3E}">
        <p14:creationId xmlns:p14="http://schemas.microsoft.com/office/powerpoint/2010/main" val="1695093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8" y="1173710"/>
            <a:ext cx="8070606" cy="568429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Agenda</a:t>
            </a:r>
          </a:p>
        </p:txBody>
      </p:sp>
      <p:sp>
        <p:nvSpPr>
          <p:cNvPr id="3" name="Subtitle 2"/>
          <p:cNvSpPr>
            <a:spLocks noGrp="1"/>
          </p:cNvSpPr>
          <p:nvPr>
            <p:ph type="subTitle" idx="1"/>
          </p:nvPr>
        </p:nvSpPr>
        <p:spPr>
          <a:xfrm>
            <a:off x="9621770" y="1298960"/>
            <a:ext cx="14350582" cy="8797540"/>
          </a:xfrm>
        </p:spPr>
        <p:txBody>
          <a:bodyPr vert="horz" lIns="91440" tIns="45720" rIns="91440" bIns="45720" rtlCol="0" anchor="ctr">
            <a:normAutofit/>
          </a:bodyPr>
          <a:lstStyle/>
          <a:p>
            <a:pPr algn="l" defTabSz="914400">
              <a:spcBef>
                <a:spcPts val="1000"/>
              </a:spcBef>
            </a:pPr>
            <a:r>
              <a:rPr lang="en-US" sz="4000" dirty="0"/>
              <a:t>Elections Staff/Attendee Introductions</a:t>
            </a:r>
          </a:p>
          <a:p>
            <a:pPr algn="l" defTabSz="914400">
              <a:spcBef>
                <a:spcPts val="1000"/>
              </a:spcBef>
            </a:pPr>
            <a:r>
              <a:rPr lang="en-US" sz="4000" dirty="0"/>
              <a:t>Committee Role</a:t>
            </a:r>
            <a:endParaRPr lang="en-US" sz="4000" dirty="0">
              <a:cs typeface="Calibri"/>
            </a:endParaRPr>
          </a:p>
          <a:p>
            <a:pPr algn="l" defTabSz="914400">
              <a:spcBef>
                <a:spcPts val="1000"/>
              </a:spcBef>
            </a:pPr>
            <a:r>
              <a:rPr lang="en-US" sz="4000" dirty="0"/>
              <a:t>Presentations:</a:t>
            </a:r>
          </a:p>
          <a:p>
            <a:pPr marL="1828800" lvl="1" indent="-571500" algn="l" defTabSz="914400">
              <a:buFont typeface="Courier New" panose="02070309020205020404" pitchFamily="49" charset="0"/>
              <a:buChar char="o"/>
            </a:pPr>
            <a:r>
              <a:rPr lang="en-US" dirty="0"/>
              <a:t>VCA/Draft Election Administration Plan (EAP) </a:t>
            </a:r>
            <a:endParaRPr lang="en-US" dirty="0">
              <a:cs typeface="Calibri"/>
            </a:endParaRPr>
          </a:p>
          <a:p>
            <a:pPr marL="1828800" lvl="1" indent="-571500" algn="l" defTabSz="914400">
              <a:spcBef>
                <a:spcPts val="1000"/>
              </a:spcBef>
              <a:buFont typeface="Courier New" panose="02070309020205020404" pitchFamily="49" charset="0"/>
              <a:buChar char="o"/>
            </a:pPr>
            <a:r>
              <a:rPr lang="en-US" dirty="0"/>
              <a:t>Selected locations for Placer County vote centers and drop boxes </a:t>
            </a:r>
          </a:p>
          <a:p>
            <a:pPr marL="1828800" lvl="1" indent="-571500" algn="l" defTabSz="914400">
              <a:spcBef>
                <a:spcPts val="1000"/>
              </a:spcBef>
              <a:buFont typeface="Courier New" panose="02070309020205020404" pitchFamily="49" charset="0"/>
              <a:buChar char="o"/>
            </a:pPr>
            <a:r>
              <a:rPr lang="en-US" dirty="0"/>
              <a:t>Factors in choosing the vote centers</a:t>
            </a:r>
          </a:p>
          <a:p>
            <a:pPr marL="1828800" lvl="1" indent="-571500" algn="l" defTabSz="914400">
              <a:spcBef>
                <a:spcPts val="1000"/>
              </a:spcBef>
              <a:buFont typeface="Courier New" panose="02070309020205020404" pitchFamily="49" charset="0"/>
              <a:buChar char="o"/>
            </a:pPr>
            <a:r>
              <a:rPr lang="en-US" dirty="0"/>
              <a:t>HAVA diagram packet with larger mitigations for discussion</a:t>
            </a:r>
            <a:endParaRPr lang="en-US" sz="4000" dirty="0">
              <a:cs typeface="Calibri"/>
            </a:endParaRPr>
          </a:p>
        </p:txBody>
      </p:sp>
      <p:sp>
        <p:nvSpPr>
          <p:cNvPr id="4" name="TextBox 3">
            <a:extLst>
              <a:ext uri="{FF2B5EF4-FFF2-40B4-BE49-F238E27FC236}">
                <a16:creationId xmlns:a16="http://schemas.microsoft.com/office/drawing/2014/main" id="{FFCEE629-E592-367C-D787-BD3341A8BE16}"/>
              </a:ext>
            </a:extLst>
          </p:cNvPr>
          <p:cNvSpPr txBox="1"/>
          <p:nvPr/>
        </p:nvSpPr>
        <p:spPr>
          <a:xfrm flipH="1">
            <a:off x="8383589" y="8714641"/>
            <a:ext cx="14350582" cy="1728678"/>
          </a:xfrm>
          <a:prstGeom prst="rect">
            <a:avLst/>
          </a:prstGeom>
          <a:noFill/>
        </p:spPr>
        <p:txBody>
          <a:bodyPr wrap="square" lIns="91440" tIns="45720" rIns="91440" bIns="45720" rtlCol="0" anchor="t">
            <a:spAutoFit/>
          </a:bodyPr>
          <a:lstStyle/>
          <a:p>
            <a:pPr marL="1257300" lvl="1">
              <a:spcBef>
                <a:spcPts val="1000"/>
              </a:spcBef>
            </a:pPr>
            <a:r>
              <a:rPr lang="en-US" sz="4000" dirty="0"/>
              <a:t>Discussion on Mitigations / Questions &amp; Answers </a:t>
            </a:r>
          </a:p>
          <a:p>
            <a:pPr marL="1257300" lvl="1" algn="l" defTabSz="914400">
              <a:spcBef>
                <a:spcPts val="1000"/>
              </a:spcBef>
            </a:pPr>
            <a:r>
              <a:rPr lang="en-US" sz="4000" dirty="0"/>
              <a:t>Future Agenda Items </a:t>
            </a:r>
          </a:p>
          <a:p>
            <a:endParaRPr lang="en-US" dirty="0"/>
          </a:p>
        </p:txBody>
      </p:sp>
    </p:spTree>
    <p:extLst>
      <p:ext uri="{BB962C8B-B14F-4D97-AF65-F5344CB8AC3E}">
        <p14:creationId xmlns:p14="http://schemas.microsoft.com/office/powerpoint/2010/main" val="298867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0" y="4586235"/>
            <a:ext cx="24395292" cy="6001643"/>
          </a:xfrm>
          <a:prstGeom prst="rect">
            <a:avLst/>
          </a:prstGeom>
          <a:noFill/>
        </p:spPr>
        <p:txBody>
          <a:bodyPr wrap="square" lIns="91440" tIns="45720" rIns="91440" bIns="45720" rtlCol="0" anchor="t">
            <a:spAutoFit/>
          </a:bodyPr>
          <a:lstStyle/>
          <a:p>
            <a:pPr algn="ctr"/>
            <a:r>
              <a:rPr lang="en-US" sz="9600" dirty="0">
                <a:solidFill>
                  <a:schemeClr val="bg1"/>
                </a:solidFill>
                <a:latin typeface="Arial"/>
                <a:cs typeface="Arial"/>
              </a:rPr>
              <a:t>DISCUSSION ON MITIGATIONS</a:t>
            </a:r>
            <a:endParaRPr lang="en-US">
              <a:solidFill>
                <a:schemeClr val="bg1"/>
              </a:solidFill>
              <a:latin typeface="Arial"/>
              <a:cs typeface="Arial"/>
            </a:endParaRPr>
          </a:p>
          <a:p>
            <a:pPr algn="ctr"/>
            <a:endParaRPr lang="en-US" sz="9600" dirty="0">
              <a:solidFill>
                <a:schemeClr val="bg1"/>
              </a:solidFill>
              <a:latin typeface="Arial"/>
              <a:cs typeface="Arial"/>
            </a:endParaRPr>
          </a:p>
          <a:p>
            <a:pPr algn="ctr"/>
            <a:r>
              <a:rPr lang="en-US" sz="9600" dirty="0">
                <a:solidFill>
                  <a:schemeClr val="bg1"/>
                </a:solidFill>
                <a:latin typeface="Arial"/>
                <a:cs typeface="Arial"/>
              </a:rPr>
              <a:t>QUESTIONS AND ANSWERS</a:t>
            </a:r>
            <a:endParaRPr lang="en-US" dirty="0">
              <a:solidFill>
                <a:schemeClr val="bg1"/>
              </a:solidFill>
            </a:endParaRPr>
          </a:p>
          <a:p>
            <a:pPr algn="ctr"/>
            <a:endParaRPr lang="en-US" sz="9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389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0" y="5316332"/>
            <a:ext cx="24395292" cy="1569660"/>
          </a:xfrm>
          <a:prstGeom prst="rect">
            <a:avLst/>
          </a:prstGeom>
          <a:noFill/>
        </p:spPr>
        <p:txBody>
          <a:bodyPr wrap="square" rtlCol="0">
            <a:spAutoFit/>
          </a:bodyPr>
          <a:lstStyle/>
          <a:p>
            <a:pPr algn="ctr"/>
            <a:r>
              <a:rPr lang="en-US" sz="9600" dirty="0">
                <a:solidFill>
                  <a:schemeClr val="bg1"/>
                </a:solidFill>
                <a:latin typeface="Arial" panose="020B0604020202020204" pitchFamily="34" charset="0"/>
                <a:cs typeface="Arial" panose="020B0604020202020204" pitchFamily="34" charset="0"/>
              </a:rPr>
              <a:t>FUTURE ITEMS</a:t>
            </a:r>
          </a:p>
        </p:txBody>
      </p:sp>
    </p:spTree>
    <p:extLst>
      <p:ext uri="{BB962C8B-B14F-4D97-AF65-F5344CB8AC3E}">
        <p14:creationId xmlns:p14="http://schemas.microsoft.com/office/powerpoint/2010/main" val="778428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10799" y="1371600"/>
            <a:ext cx="13869988" cy="3581400"/>
          </a:xfrm>
        </p:spPr>
        <p:txBody>
          <a:bodyPr>
            <a:noAutofit/>
          </a:bodyPr>
          <a:lstStyle/>
          <a:p>
            <a:pPr algn="ctr">
              <a:lnSpc>
                <a:spcPts val="9000"/>
              </a:lnSpc>
            </a:pPr>
            <a:r>
              <a:rPr lang="en-US" sz="8000" b="1" dirty="0">
                <a:solidFill>
                  <a:srgbClr val="0070C0"/>
                </a:solidFill>
                <a:latin typeface="Arial" panose="020B0604020202020204" pitchFamily="34" charset="0"/>
                <a:cs typeface="Arial" panose="020B0604020202020204" pitchFamily="34" charset="0"/>
              </a:rPr>
              <a:t>Language Accessibility Advisory Committee (LAAC)</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1053" r="36742" b="7143"/>
          <a:stretch/>
        </p:blipFill>
        <p:spPr>
          <a:xfrm>
            <a:off x="-5787" y="-75382"/>
            <a:ext cx="9456174" cy="13867581"/>
          </a:xfrm>
        </p:spPr>
      </p:pic>
      <p:cxnSp>
        <p:nvCxnSpPr>
          <p:cNvPr id="13" name="Straight Connector 12"/>
          <p:cNvCxnSpPr>
            <a:cxnSpLocks/>
          </p:cNvCxnSpPr>
          <p:nvPr/>
        </p:nvCxnSpPr>
        <p:spPr>
          <a:xfrm>
            <a:off x="9755187" y="5257800"/>
            <a:ext cx="14325600" cy="0"/>
          </a:xfrm>
          <a:prstGeom prst="line">
            <a:avLst/>
          </a:prstGeom>
          <a:ln>
            <a:solidFill>
              <a:srgbClr val="007549"/>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576313" y="6336210"/>
            <a:ext cx="13182600" cy="5632311"/>
          </a:xfrm>
          <a:prstGeom prst="rect">
            <a:avLst/>
          </a:prstGeom>
          <a:noFill/>
        </p:spPr>
        <p:txBody>
          <a:bodyPr wrap="square" rtlCol="0">
            <a:spAutoFit/>
          </a:bodyPr>
          <a:lstStyle/>
          <a:p>
            <a:r>
              <a:rPr lang="en-US" sz="6000" spc="300" dirty="0">
                <a:solidFill>
                  <a:srgbClr val="007549"/>
                </a:solidFill>
              </a:rPr>
              <a:t>A forum where representatives of voters with diverse language needs have the opportunity to discuss and </a:t>
            </a:r>
            <a:r>
              <a:rPr lang="en-US" sz="6000" b="0" i="0" dirty="0">
                <a:solidFill>
                  <a:srgbClr val="007549"/>
                </a:solidFill>
                <a:effectLst/>
                <a:latin typeface="inherit"/>
              </a:rPr>
              <a:t>provide input on language accessibility issues.</a:t>
            </a:r>
          </a:p>
          <a:p>
            <a:endParaRPr lang="en-US" sz="6000" spc="300" dirty="0">
              <a:solidFill>
                <a:srgbClr val="007549"/>
              </a:solidFill>
            </a:endParaRPr>
          </a:p>
        </p:txBody>
      </p:sp>
    </p:spTree>
    <p:extLst>
      <p:ext uri="{BB962C8B-B14F-4D97-AF65-F5344CB8AC3E}">
        <p14:creationId xmlns:p14="http://schemas.microsoft.com/office/powerpoint/2010/main" val="2658058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8" y="1173710"/>
            <a:ext cx="8070606" cy="568429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Agenda</a:t>
            </a:r>
          </a:p>
        </p:txBody>
      </p:sp>
      <p:sp>
        <p:nvSpPr>
          <p:cNvPr id="3" name="Subtitle 2"/>
          <p:cNvSpPr>
            <a:spLocks noGrp="1"/>
          </p:cNvSpPr>
          <p:nvPr>
            <p:ph type="subTitle" idx="1"/>
          </p:nvPr>
        </p:nvSpPr>
        <p:spPr>
          <a:xfrm>
            <a:off x="9053592" y="1022634"/>
            <a:ext cx="14350582" cy="8985069"/>
          </a:xfrm>
        </p:spPr>
        <p:txBody>
          <a:bodyPr vert="horz" lIns="91440" tIns="45720" rIns="91440" bIns="45720" rtlCol="0" anchor="ctr">
            <a:normAutofit/>
          </a:bodyPr>
          <a:lstStyle/>
          <a:p>
            <a:pPr algn="l" defTabSz="914400">
              <a:lnSpc>
                <a:spcPct val="150000"/>
              </a:lnSpc>
              <a:spcBef>
                <a:spcPts val="1000"/>
              </a:spcBef>
            </a:pPr>
            <a:r>
              <a:rPr lang="en-US" sz="4000" dirty="0"/>
              <a:t>Elections Staff/Attendee Introductions</a:t>
            </a:r>
          </a:p>
          <a:p>
            <a:pPr algn="l" defTabSz="914400">
              <a:lnSpc>
                <a:spcPct val="150000"/>
              </a:lnSpc>
              <a:spcBef>
                <a:spcPts val="1000"/>
              </a:spcBef>
            </a:pPr>
            <a:r>
              <a:rPr lang="en-US" sz="4000" dirty="0"/>
              <a:t>Committee Role</a:t>
            </a:r>
          </a:p>
          <a:p>
            <a:pPr algn="l" defTabSz="914400">
              <a:lnSpc>
                <a:spcPct val="150000"/>
              </a:lnSpc>
              <a:spcBef>
                <a:spcPts val="1000"/>
              </a:spcBef>
            </a:pPr>
            <a:r>
              <a:rPr lang="en-US" sz="4000" dirty="0"/>
              <a:t>Presentations:</a:t>
            </a:r>
          </a:p>
          <a:p>
            <a:pPr marL="1828800" lvl="1" indent="-571500" algn="l" defTabSz="914400">
              <a:lnSpc>
                <a:spcPct val="150000"/>
              </a:lnSpc>
              <a:spcBef>
                <a:spcPts val="1000"/>
              </a:spcBef>
              <a:buFont typeface="Courier New" panose="02070309020205020404" pitchFamily="49" charset="0"/>
              <a:buChar char="o"/>
            </a:pPr>
            <a:r>
              <a:rPr lang="en-US" dirty="0"/>
              <a:t>VCA/Draft Election Administration Plan (EAP) </a:t>
            </a:r>
          </a:p>
          <a:p>
            <a:pPr marL="1828800" lvl="1" indent="-571500" algn="l" defTabSz="914400">
              <a:lnSpc>
                <a:spcPct val="150000"/>
              </a:lnSpc>
              <a:spcBef>
                <a:spcPts val="1000"/>
              </a:spcBef>
              <a:buFont typeface="Courier New" panose="02070309020205020404" pitchFamily="49" charset="0"/>
              <a:buChar char="o"/>
            </a:pPr>
            <a:r>
              <a:rPr lang="en-US" dirty="0"/>
              <a:t>Vote center handout – required languages/locations </a:t>
            </a:r>
          </a:p>
          <a:p>
            <a:pPr marL="1828800" lvl="1" indent="-571500" algn="l" defTabSz="914400">
              <a:lnSpc>
                <a:spcPct val="150000"/>
              </a:lnSpc>
              <a:spcBef>
                <a:spcPts val="1000"/>
              </a:spcBef>
              <a:buFont typeface="Courier New" panose="02070309020205020404" pitchFamily="49" charset="0"/>
              <a:buChar char="o"/>
            </a:pPr>
            <a:r>
              <a:rPr lang="en-US" dirty="0"/>
              <a:t>Language minorities defined - map </a:t>
            </a:r>
          </a:p>
          <a:p>
            <a:pPr marL="1828800" lvl="1" indent="-571500" algn="l" defTabSz="914400">
              <a:lnSpc>
                <a:spcPct val="150000"/>
              </a:lnSpc>
              <a:spcBef>
                <a:spcPts val="1000"/>
              </a:spcBef>
              <a:buFont typeface="Courier New" panose="02070309020205020404" pitchFamily="49" charset="0"/>
              <a:buChar char="o"/>
            </a:pPr>
            <a:r>
              <a:rPr lang="en-US" dirty="0"/>
              <a:t>Equal accessibility</a:t>
            </a:r>
          </a:p>
        </p:txBody>
      </p:sp>
      <p:sp>
        <p:nvSpPr>
          <p:cNvPr id="4" name="TextBox 3">
            <a:extLst>
              <a:ext uri="{FF2B5EF4-FFF2-40B4-BE49-F238E27FC236}">
                <a16:creationId xmlns:a16="http://schemas.microsoft.com/office/drawing/2014/main" id="{FFCEE629-E592-367C-D787-BD3341A8BE16}"/>
              </a:ext>
            </a:extLst>
          </p:cNvPr>
          <p:cNvSpPr txBox="1"/>
          <p:nvPr/>
        </p:nvSpPr>
        <p:spPr>
          <a:xfrm flipH="1">
            <a:off x="7802811" y="9829800"/>
            <a:ext cx="15344608" cy="1728678"/>
          </a:xfrm>
          <a:prstGeom prst="rect">
            <a:avLst/>
          </a:prstGeom>
          <a:noFill/>
        </p:spPr>
        <p:txBody>
          <a:bodyPr wrap="square" rtlCol="0">
            <a:spAutoFit/>
          </a:bodyPr>
          <a:lstStyle/>
          <a:p>
            <a:pPr marL="1257300" lvl="1" defTabSz="914400">
              <a:spcBef>
                <a:spcPts val="1000"/>
              </a:spcBef>
            </a:pPr>
            <a:r>
              <a:rPr lang="en-US" sz="4000" dirty="0"/>
              <a:t>Questions/Comments</a:t>
            </a:r>
          </a:p>
          <a:p>
            <a:pPr marL="1257300" lvl="1" algn="l" defTabSz="914400">
              <a:spcBef>
                <a:spcPts val="1000"/>
              </a:spcBef>
            </a:pPr>
            <a:r>
              <a:rPr lang="en-US" sz="4000" dirty="0"/>
              <a:t>Future Agenda Items </a:t>
            </a:r>
          </a:p>
          <a:p>
            <a:endParaRPr lang="en-US" dirty="0"/>
          </a:p>
        </p:txBody>
      </p:sp>
    </p:spTree>
    <p:extLst>
      <p:ext uri="{BB962C8B-B14F-4D97-AF65-F5344CB8AC3E}">
        <p14:creationId xmlns:p14="http://schemas.microsoft.com/office/powerpoint/2010/main" val="3151112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7" y="2768442"/>
            <a:ext cx="8064509" cy="5003958"/>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Election Administration</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Plan</a:t>
            </a:r>
          </a:p>
        </p:txBody>
      </p:sp>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9221787" y="3352800"/>
            <a:ext cx="16310471" cy="9458326"/>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buFont typeface="Courier New" panose="02070309020205020404" pitchFamily="49" charset="0"/>
              <a:buChar char="o"/>
            </a:pPr>
            <a:r>
              <a:rPr lang="en-US" sz="6600" dirty="0"/>
              <a:t> Voters Choice Act</a:t>
            </a:r>
          </a:p>
          <a:p>
            <a:pPr algn="l">
              <a:buFont typeface="Courier New" panose="02070309020205020404" pitchFamily="49" charset="0"/>
              <a:buChar char="o"/>
            </a:pPr>
            <a:r>
              <a:rPr lang="en-US" sz="6600" dirty="0"/>
              <a:t> Draft Plan</a:t>
            </a:r>
          </a:p>
          <a:p>
            <a:pPr lvl="2" algn="l">
              <a:buFont typeface="Courier New" panose="02070309020205020404" pitchFamily="49" charset="0"/>
              <a:buChar char="o"/>
            </a:pPr>
            <a:r>
              <a:rPr lang="en-US" sz="5000" dirty="0"/>
              <a:t> Vote Centers</a:t>
            </a:r>
          </a:p>
          <a:p>
            <a:pPr lvl="2" algn="l">
              <a:buFont typeface="Courier New" panose="02070309020205020404" pitchFamily="49" charset="0"/>
              <a:buChar char="o"/>
            </a:pPr>
            <a:r>
              <a:rPr lang="en-US" sz="5000" dirty="0"/>
              <a:t> Drop Boxes</a:t>
            </a:r>
          </a:p>
          <a:p>
            <a:pPr lvl="2" algn="l">
              <a:buFont typeface="Courier New" panose="02070309020205020404" pitchFamily="49" charset="0"/>
              <a:buChar char="o"/>
            </a:pPr>
            <a:r>
              <a:rPr lang="en-US" sz="5000" dirty="0"/>
              <a:t> Public Input</a:t>
            </a:r>
          </a:p>
          <a:p>
            <a:pPr lvl="2" algn="l">
              <a:buFont typeface="Courier New" panose="02070309020205020404" pitchFamily="49" charset="0"/>
              <a:buChar char="o"/>
            </a:pPr>
            <a:r>
              <a:rPr lang="en-US" sz="5000" dirty="0"/>
              <a:t> Voter Contact(s)</a:t>
            </a:r>
          </a:p>
          <a:p>
            <a:pPr lvl="2" algn="l">
              <a:buFont typeface="Courier New" panose="02070309020205020404" pitchFamily="49" charset="0"/>
              <a:buChar char="o"/>
            </a:pPr>
            <a:r>
              <a:rPr lang="en-US" sz="5000" dirty="0"/>
              <a:t> Language Minority Communities</a:t>
            </a:r>
          </a:p>
          <a:p>
            <a:pPr lvl="2" algn="l">
              <a:buFont typeface="Courier New" panose="02070309020205020404" pitchFamily="49" charset="0"/>
              <a:buChar char="o"/>
            </a:pPr>
            <a:r>
              <a:rPr lang="en-US" sz="5000" dirty="0"/>
              <a:t> Voters with Disabilities</a:t>
            </a:r>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3419711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4988" y="3733800"/>
            <a:ext cx="7535618" cy="44196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Vote Center</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pic>
        <p:nvPicPr>
          <p:cNvPr id="4" name="Picture 3">
            <a:extLst>
              <a:ext uri="{FF2B5EF4-FFF2-40B4-BE49-F238E27FC236}">
                <a16:creationId xmlns:a16="http://schemas.microsoft.com/office/drawing/2014/main" id="{5F8E9B1C-40C6-933F-75CF-74BC8D54FAC9}"/>
              </a:ext>
            </a:extLst>
          </p:cNvPr>
          <p:cNvPicPr>
            <a:picLocks noChangeAspect="1"/>
          </p:cNvPicPr>
          <p:nvPr/>
        </p:nvPicPr>
        <p:blipFill>
          <a:blip r:embed="rId3"/>
          <a:stretch>
            <a:fillRect/>
          </a:stretch>
        </p:blipFill>
        <p:spPr>
          <a:xfrm>
            <a:off x="10859775" y="358747"/>
            <a:ext cx="10901362" cy="12998505"/>
          </a:xfrm>
          <a:prstGeom prst="rect">
            <a:avLst/>
          </a:prstGeom>
        </p:spPr>
      </p:pic>
    </p:spTree>
    <p:extLst>
      <p:ext uri="{BB962C8B-B14F-4D97-AF65-F5344CB8AC3E}">
        <p14:creationId xmlns:p14="http://schemas.microsoft.com/office/powerpoint/2010/main" val="2619828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BD2780-8ED0-AA81-62CD-6C77BBB9A455}"/>
              </a:ext>
            </a:extLst>
          </p:cNvPr>
          <p:cNvPicPr>
            <a:picLocks noChangeAspect="1"/>
          </p:cNvPicPr>
          <p:nvPr/>
        </p:nvPicPr>
        <p:blipFill>
          <a:blip r:embed="rId3"/>
          <a:stretch>
            <a:fillRect/>
          </a:stretch>
        </p:blipFill>
        <p:spPr>
          <a:xfrm>
            <a:off x="-14615" y="0"/>
            <a:ext cx="24401790" cy="13716000"/>
          </a:xfrm>
          <a:prstGeom prst="rect">
            <a:avLst/>
          </a:prstGeom>
        </p:spPr>
      </p:pic>
      <p:sp>
        <p:nvSpPr>
          <p:cNvPr id="4" name="TextBox 3">
            <a:extLst>
              <a:ext uri="{FF2B5EF4-FFF2-40B4-BE49-F238E27FC236}">
                <a16:creationId xmlns:a16="http://schemas.microsoft.com/office/drawing/2014/main" id="{7D81E190-1E43-F0E1-0FBC-8621E5CF6C3C}"/>
              </a:ext>
            </a:extLst>
          </p:cNvPr>
          <p:cNvSpPr txBox="1"/>
          <p:nvPr/>
        </p:nvSpPr>
        <p:spPr>
          <a:xfrm flipH="1">
            <a:off x="306386" y="304800"/>
            <a:ext cx="12115801"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Language minority communities</a:t>
            </a:r>
          </a:p>
        </p:txBody>
      </p:sp>
    </p:spTree>
    <p:extLst>
      <p:ext uri="{BB962C8B-B14F-4D97-AF65-F5344CB8AC3E}">
        <p14:creationId xmlns:p14="http://schemas.microsoft.com/office/powerpoint/2010/main" val="570466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4988" y="3733800"/>
            <a:ext cx="7535618" cy="44196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Equal Accessibility</a:t>
            </a:r>
          </a:p>
        </p:txBody>
      </p:sp>
      <p:sp>
        <p:nvSpPr>
          <p:cNvPr id="3" name="TextBox 2">
            <a:extLst>
              <a:ext uri="{FF2B5EF4-FFF2-40B4-BE49-F238E27FC236}">
                <a16:creationId xmlns:a16="http://schemas.microsoft.com/office/drawing/2014/main" id="{2DD8C16C-8296-7430-942A-DB1081EA5012}"/>
              </a:ext>
            </a:extLst>
          </p:cNvPr>
          <p:cNvSpPr txBox="1"/>
          <p:nvPr/>
        </p:nvSpPr>
        <p:spPr>
          <a:xfrm>
            <a:off x="8764587" y="668692"/>
            <a:ext cx="15616492" cy="11049179"/>
          </a:xfrm>
          <a:prstGeom prst="rect">
            <a:avLst/>
          </a:prstGeom>
          <a:noFill/>
        </p:spPr>
        <p:txBody>
          <a:bodyPr wrap="square" rtlCol="0">
            <a:spAutoFit/>
          </a:bodyPr>
          <a:lstStyle/>
          <a:p>
            <a:r>
              <a:rPr lang="en-US" sz="7200" dirty="0">
                <a:solidFill>
                  <a:schemeClr val="accent1"/>
                </a:solidFill>
                <a:latin typeface="Arial" panose="020B0604020202020204" pitchFamily="34" charset="0"/>
                <a:cs typeface="Arial" panose="020B0604020202020204" pitchFamily="34" charset="0"/>
              </a:rPr>
              <a:t>Placer County language accessibility accommodations include:</a:t>
            </a:r>
          </a:p>
          <a:p>
            <a:endParaRPr lang="en-US" sz="7200" dirty="0">
              <a:solidFill>
                <a:schemeClr val="accent1"/>
              </a:solidFill>
              <a:latin typeface="Arial" panose="020B0604020202020204" pitchFamily="34" charset="0"/>
              <a:cs typeface="Arial" panose="020B0604020202020204" pitchFamily="34" charset="0"/>
            </a:endParaRPr>
          </a:p>
          <a:p>
            <a:pPr marL="685800" indent="-685800">
              <a:buFont typeface="Courier New" panose="02070309020205020404" pitchFamily="49" charset="0"/>
              <a:buChar char="o"/>
            </a:pPr>
            <a:r>
              <a:rPr lang="en-US" sz="4800" dirty="0">
                <a:solidFill>
                  <a:schemeClr val="accent1"/>
                </a:solidFill>
                <a:latin typeface="Arial" panose="020B0604020202020204" pitchFamily="34" charset="0"/>
                <a:cs typeface="Arial" panose="020B0604020202020204" pitchFamily="34" charset="0"/>
              </a:rPr>
              <a:t>Facsimile ballots </a:t>
            </a:r>
          </a:p>
          <a:p>
            <a:pPr marL="685800" indent="-685800">
              <a:buFont typeface="Courier New" panose="02070309020205020404" pitchFamily="49" charset="0"/>
              <a:buChar char="o"/>
            </a:pPr>
            <a:r>
              <a:rPr lang="en-US" sz="4800" dirty="0">
                <a:solidFill>
                  <a:schemeClr val="accent1"/>
                </a:solidFill>
                <a:latin typeface="Arial" panose="020B0604020202020204" pitchFamily="34" charset="0"/>
                <a:cs typeface="Arial" panose="020B0604020202020204" pitchFamily="34" charset="0"/>
              </a:rPr>
              <a:t>State (VIG) voter information guides</a:t>
            </a:r>
          </a:p>
          <a:p>
            <a:pPr marL="685800" indent="-685800">
              <a:buFont typeface="Courier New" panose="02070309020205020404" pitchFamily="49" charset="0"/>
              <a:buChar char="o"/>
            </a:pPr>
            <a:r>
              <a:rPr lang="en-US" sz="4800" dirty="0">
                <a:solidFill>
                  <a:schemeClr val="accent1"/>
                </a:solidFill>
                <a:latin typeface="Arial" panose="020B0604020202020204" pitchFamily="34" charset="0"/>
                <a:cs typeface="Arial" panose="020B0604020202020204" pitchFamily="34" charset="0"/>
              </a:rPr>
              <a:t>County (VIG) voter information guide pages</a:t>
            </a:r>
          </a:p>
          <a:p>
            <a:pPr marL="685800" indent="-685800">
              <a:buFont typeface="Courier New" panose="02070309020205020404" pitchFamily="49" charset="0"/>
              <a:buChar char="o"/>
            </a:pPr>
            <a:r>
              <a:rPr lang="en-US" sz="4800" dirty="0">
                <a:solidFill>
                  <a:schemeClr val="accent1"/>
                </a:solidFill>
                <a:latin typeface="Arial" panose="020B0604020202020204" pitchFamily="34" charset="0"/>
                <a:cs typeface="Arial" panose="020B0604020202020204" pitchFamily="34" charset="0"/>
              </a:rPr>
              <a:t>Signage</a:t>
            </a:r>
          </a:p>
          <a:p>
            <a:pPr marL="685800" indent="-685800">
              <a:buFont typeface="Courier New" panose="02070309020205020404" pitchFamily="49" charset="0"/>
              <a:buChar char="o"/>
            </a:pPr>
            <a:r>
              <a:rPr lang="en-US" sz="4800" dirty="0">
                <a:solidFill>
                  <a:schemeClr val="accent1"/>
                </a:solidFill>
                <a:latin typeface="Arial" panose="020B0604020202020204" pitchFamily="34" charset="0"/>
                <a:cs typeface="Arial" panose="020B0604020202020204" pitchFamily="34" charset="0"/>
              </a:rPr>
              <a:t>Bilingual election officers</a:t>
            </a:r>
          </a:p>
          <a:p>
            <a:pPr marL="685800" indent="-685800">
              <a:buFont typeface="Courier New" panose="02070309020205020404" pitchFamily="49" charset="0"/>
              <a:buChar char="o"/>
            </a:pPr>
            <a:r>
              <a:rPr lang="en-US" sz="4800" dirty="0">
                <a:solidFill>
                  <a:schemeClr val="accent1"/>
                </a:solidFill>
                <a:latin typeface="Arial" panose="020B0604020202020204" pitchFamily="34" charset="0"/>
                <a:cs typeface="Arial" panose="020B0604020202020204" pitchFamily="34" charset="0"/>
              </a:rPr>
              <a:t>Translation line</a:t>
            </a:r>
          </a:p>
          <a:p>
            <a:endParaRPr lang="en-US" sz="4800" dirty="0">
              <a:solidFill>
                <a:schemeClr val="accent1"/>
              </a:solidFill>
              <a:latin typeface="Arial" panose="020B0604020202020204" pitchFamily="34" charset="0"/>
              <a:cs typeface="Arial" panose="020B0604020202020204" pitchFamily="34" charset="0"/>
            </a:endParaRPr>
          </a:p>
          <a:p>
            <a:pPr marL="685800" indent="-685800">
              <a:buFont typeface="Courier New" panose="02070309020205020404" pitchFamily="49" charset="0"/>
              <a:buChar char="o"/>
            </a:pPr>
            <a:endParaRPr lang="en-US" sz="4800" dirty="0">
              <a:solidFill>
                <a:schemeClr val="accent1"/>
              </a:solidFill>
              <a:latin typeface="Arial" panose="020B0604020202020204" pitchFamily="34" charset="0"/>
              <a:cs typeface="Arial" panose="020B0604020202020204" pitchFamily="34" charset="0"/>
            </a:endParaRPr>
          </a:p>
          <a:p>
            <a:endParaRPr lang="en-US" sz="7200" dirty="0">
              <a:solidFill>
                <a:schemeClr val="accent1"/>
              </a:solidFill>
              <a:latin typeface="Arial" panose="020B0604020202020204" pitchFamily="34" charset="0"/>
              <a:cs typeface="Arial" panose="020B0604020202020204" pitchFamily="34" charset="0"/>
            </a:endParaRPr>
          </a:p>
          <a:p>
            <a:endParaRPr lang="en-US" sz="4000" dirty="0">
              <a:solidFill>
                <a:schemeClr val="accent1"/>
              </a:solidFill>
            </a:endParaRPr>
          </a:p>
        </p:txBody>
      </p:sp>
    </p:spTree>
    <p:extLst>
      <p:ext uri="{BB962C8B-B14F-4D97-AF65-F5344CB8AC3E}">
        <p14:creationId xmlns:p14="http://schemas.microsoft.com/office/powerpoint/2010/main" val="931986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0" y="5105400"/>
            <a:ext cx="24395292" cy="1569660"/>
          </a:xfrm>
          <a:prstGeom prst="rect">
            <a:avLst/>
          </a:prstGeom>
          <a:noFill/>
        </p:spPr>
        <p:txBody>
          <a:bodyPr wrap="square" rtlCol="0">
            <a:spAutoFit/>
          </a:bodyPr>
          <a:lstStyle/>
          <a:p>
            <a:pPr algn="ctr"/>
            <a:r>
              <a:rPr lang="en-US" sz="9600" dirty="0">
                <a:solidFill>
                  <a:schemeClr val="bg1"/>
                </a:solidFill>
                <a:latin typeface="Arial" panose="020B0604020202020204" pitchFamily="34" charset="0"/>
                <a:cs typeface="Arial" panose="020B0604020202020204" pitchFamily="34" charset="0"/>
              </a:rPr>
              <a:t>QUESTIONS AND COMMENTS</a:t>
            </a:r>
          </a:p>
        </p:txBody>
      </p:sp>
    </p:spTree>
    <p:extLst>
      <p:ext uri="{BB962C8B-B14F-4D97-AF65-F5344CB8AC3E}">
        <p14:creationId xmlns:p14="http://schemas.microsoft.com/office/powerpoint/2010/main" val="2519446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0" y="5316332"/>
            <a:ext cx="24395292" cy="1569660"/>
          </a:xfrm>
          <a:prstGeom prst="rect">
            <a:avLst/>
          </a:prstGeom>
          <a:noFill/>
        </p:spPr>
        <p:txBody>
          <a:bodyPr wrap="square" rtlCol="0">
            <a:spAutoFit/>
          </a:bodyPr>
          <a:lstStyle/>
          <a:p>
            <a:pPr algn="ctr"/>
            <a:r>
              <a:rPr lang="en-US" sz="9600" dirty="0">
                <a:solidFill>
                  <a:schemeClr val="bg1"/>
                </a:solidFill>
                <a:latin typeface="Arial" panose="020B0604020202020204" pitchFamily="34" charset="0"/>
                <a:cs typeface="Arial" panose="020B0604020202020204" pitchFamily="34" charset="0"/>
              </a:rPr>
              <a:t>FUTURE ITEMS</a:t>
            </a:r>
          </a:p>
        </p:txBody>
      </p:sp>
    </p:spTree>
    <p:extLst>
      <p:ext uri="{BB962C8B-B14F-4D97-AF65-F5344CB8AC3E}">
        <p14:creationId xmlns:p14="http://schemas.microsoft.com/office/powerpoint/2010/main" val="2986266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7" y="2768442"/>
            <a:ext cx="8064509" cy="5003958"/>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Election Administration</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Plan</a:t>
            </a:r>
          </a:p>
        </p:txBody>
      </p:sp>
      <p:sp>
        <p:nvSpPr>
          <p:cNvPr id="7" name="Content Placeholder 2">
            <a:extLst>
              <a:ext uri="{FF2B5EF4-FFF2-40B4-BE49-F238E27FC236}">
                <a16:creationId xmlns:a16="http://schemas.microsoft.com/office/drawing/2014/main" id="{E71C71DC-9513-14C1-11EF-9A101CFBC099}"/>
              </a:ext>
            </a:extLst>
          </p:cNvPr>
          <p:cNvSpPr txBox="1">
            <a:spLocks/>
          </p:cNvSpPr>
          <p:nvPr/>
        </p:nvSpPr>
        <p:spPr>
          <a:xfrm>
            <a:off x="9450387" y="1755685"/>
            <a:ext cx="16310471" cy="9458326"/>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buFont typeface="Courier New" panose="02070309020205020404" pitchFamily="49" charset="0"/>
              <a:buChar char="o"/>
            </a:pPr>
            <a:endParaRPr lang="en-US" dirty="0"/>
          </a:p>
          <a:p>
            <a:pPr algn="l">
              <a:buFont typeface="Courier New" panose="02070309020205020404" pitchFamily="49" charset="0"/>
              <a:buChar char="o"/>
            </a:pPr>
            <a:r>
              <a:rPr lang="en-US" sz="6600" dirty="0"/>
              <a:t> Voters Choice Act</a:t>
            </a:r>
          </a:p>
          <a:p>
            <a:pPr algn="l">
              <a:buFont typeface="Courier New" panose="02070309020205020404" pitchFamily="49" charset="0"/>
              <a:buChar char="o"/>
            </a:pPr>
            <a:r>
              <a:rPr lang="en-US" sz="6600" dirty="0"/>
              <a:t> Draft Plan</a:t>
            </a:r>
          </a:p>
          <a:p>
            <a:pPr lvl="2" algn="l">
              <a:buFont typeface="Courier New" panose="02070309020205020404" pitchFamily="49" charset="0"/>
              <a:buChar char="o"/>
            </a:pPr>
            <a:r>
              <a:rPr lang="en-US" sz="5000" dirty="0"/>
              <a:t> Vote Centers</a:t>
            </a:r>
          </a:p>
          <a:p>
            <a:pPr lvl="2" algn="l">
              <a:buFont typeface="Courier New" panose="02070309020205020404" pitchFamily="49" charset="0"/>
              <a:buChar char="o"/>
            </a:pPr>
            <a:r>
              <a:rPr lang="en-US" sz="5000" dirty="0"/>
              <a:t> Drop Boxes</a:t>
            </a:r>
          </a:p>
          <a:p>
            <a:pPr lvl="2" algn="l">
              <a:buFont typeface="Courier New" panose="02070309020205020404" pitchFamily="49" charset="0"/>
              <a:buChar char="o"/>
            </a:pPr>
            <a:r>
              <a:rPr lang="en-US" sz="5000" dirty="0"/>
              <a:t> Public Input</a:t>
            </a:r>
          </a:p>
          <a:p>
            <a:pPr lvl="2" algn="l">
              <a:buFont typeface="Courier New" panose="02070309020205020404" pitchFamily="49" charset="0"/>
              <a:buChar char="o"/>
            </a:pPr>
            <a:r>
              <a:rPr lang="en-US" sz="5000" dirty="0"/>
              <a:t> Voter Contact(s)</a:t>
            </a:r>
          </a:p>
          <a:p>
            <a:pPr lvl="2" algn="l">
              <a:buFont typeface="Courier New" panose="02070309020205020404" pitchFamily="49" charset="0"/>
              <a:buChar char="o"/>
            </a:pPr>
            <a:r>
              <a:rPr lang="en-US" sz="5000" dirty="0"/>
              <a:t> Language Minority Communities</a:t>
            </a:r>
          </a:p>
          <a:p>
            <a:pPr lvl="2" algn="l">
              <a:buFont typeface="Courier New" panose="02070309020205020404" pitchFamily="49" charset="0"/>
              <a:buChar char="o"/>
            </a:pPr>
            <a:r>
              <a:rPr lang="en-US" sz="5000" dirty="0"/>
              <a:t> Voters with Disabilities</a:t>
            </a:r>
          </a:p>
          <a:p>
            <a:pPr lvl="1">
              <a:buFont typeface="Courier New" panose="02070309020205020404" pitchFamily="49" charset="0"/>
              <a:buChar char="o"/>
            </a:pPr>
            <a:endParaRPr lang="en-US" dirty="0"/>
          </a:p>
          <a:p>
            <a:pPr lvl="1">
              <a:buFont typeface="Courier New" panose="02070309020205020404" pitchFamily="49" charset="0"/>
              <a:buChar char="o"/>
            </a:pPr>
            <a:endParaRPr lang="en-US" dirty="0"/>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2607581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550808-CF0D-04E3-330F-42CF1811F058}"/>
              </a:ext>
            </a:extLst>
          </p:cNvPr>
          <p:cNvSpPr txBox="1"/>
          <p:nvPr/>
        </p:nvSpPr>
        <p:spPr>
          <a:xfrm>
            <a:off x="-1" y="5715000"/>
            <a:ext cx="24387176" cy="3046988"/>
          </a:xfrm>
          <a:prstGeom prst="rect">
            <a:avLst/>
          </a:prstGeom>
          <a:noFill/>
        </p:spPr>
        <p:txBody>
          <a:bodyPr wrap="square" rtlCol="0">
            <a:spAutoFit/>
          </a:bodyPr>
          <a:lstStyle/>
          <a:p>
            <a:pPr algn="ctr"/>
            <a:r>
              <a:rPr lang="en-US" sz="9600" dirty="0">
                <a:solidFill>
                  <a:schemeClr val="bg1"/>
                </a:solidFill>
                <a:latin typeface="Arial" panose="020B0604020202020204" pitchFamily="34" charset="0"/>
                <a:cs typeface="Arial" panose="020B0604020202020204" pitchFamily="34" charset="0"/>
              </a:rPr>
              <a:t>THANK YOU!</a:t>
            </a:r>
          </a:p>
          <a:p>
            <a:pPr algn="ctr"/>
            <a:endParaRPr lang="en-US" sz="9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8581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7200" y="4701391"/>
            <a:ext cx="7535618" cy="26670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Vote Center</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sp>
        <p:nvSpPr>
          <p:cNvPr id="7" name="TextBox 6">
            <a:extLst>
              <a:ext uri="{FF2B5EF4-FFF2-40B4-BE49-F238E27FC236}">
                <a16:creationId xmlns:a16="http://schemas.microsoft.com/office/drawing/2014/main" id="{8A188EED-721C-AD1F-405C-75E22F437FB1}"/>
              </a:ext>
            </a:extLst>
          </p:cNvPr>
          <p:cNvSpPr txBox="1"/>
          <p:nvPr/>
        </p:nvSpPr>
        <p:spPr>
          <a:xfrm>
            <a:off x="9297987" y="1418242"/>
            <a:ext cx="9500254" cy="9233297"/>
          </a:xfrm>
          <a:prstGeom prst="rect">
            <a:avLst/>
          </a:prstGeom>
          <a:noFill/>
        </p:spPr>
        <p:txBody>
          <a:bodyPr wrap="square" lIns="91440" tIns="45720" rIns="91440" bIns="45720" rtlCol="0" anchor="t">
            <a:spAutoFit/>
          </a:bodyPr>
          <a:lstStyle/>
          <a:p>
            <a:pPr marL="0" marR="0">
              <a:lnSpc>
                <a:spcPct val="200000"/>
              </a:lnSpc>
              <a:spcBef>
                <a:spcPts val="0"/>
              </a:spcBef>
              <a:spcAft>
                <a:spcPts val="0"/>
              </a:spcAft>
            </a:pPr>
            <a:r>
              <a:rPr lang="en-US" sz="3600" u="sng"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11-day locations</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20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Elections Office – Auburn</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20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Elections Office – Rocklin</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20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Lincoln Veterans Hall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20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Martha Riley Library</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20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Roseville Veterans Hall</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20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Granite Bay Library</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20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The Old Firehouse – Tahoe City (potential)</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18778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7200" y="4701391"/>
            <a:ext cx="7535618" cy="26670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Vote Center</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sp>
        <p:nvSpPr>
          <p:cNvPr id="4" name="TextBox 3">
            <a:extLst>
              <a:ext uri="{FF2B5EF4-FFF2-40B4-BE49-F238E27FC236}">
                <a16:creationId xmlns:a16="http://schemas.microsoft.com/office/drawing/2014/main" id="{8D6BD3EB-4EF2-0D84-E0FA-6E7C4053E598}"/>
              </a:ext>
            </a:extLst>
          </p:cNvPr>
          <p:cNvSpPr txBox="1"/>
          <p:nvPr/>
        </p:nvSpPr>
        <p:spPr>
          <a:xfrm>
            <a:off x="9297987" y="1094565"/>
            <a:ext cx="8076731" cy="10792635"/>
          </a:xfrm>
          <a:prstGeom prst="rect">
            <a:avLst/>
          </a:prstGeom>
          <a:noFill/>
        </p:spPr>
        <p:txBody>
          <a:bodyPr wrap="square" lIns="91440" tIns="45720" rIns="91440" bIns="45720" rtlCol="0" anchor="t">
            <a:spAutoFit/>
          </a:bodyPr>
          <a:lstStyle/>
          <a:p>
            <a:pPr marL="0" marR="0">
              <a:lnSpc>
                <a:spcPct val="150000"/>
              </a:lnSpc>
              <a:spcBef>
                <a:spcPts val="0"/>
              </a:spcBef>
              <a:spcAft>
                <a:spcPts val="0"/>
              </a:spcAft>
            </a:pPr>
            <a:r>
              <a:rPr lang="en-US" sz="3600" u="sng"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4-day locations</a:t>
            </a:r>
          </a:p>
          <a:p>
            <a:pPr marL="0" marR="0">
              <a:lnSpc>
                <a:spcPct val="150000"/>
              </a:lnSpc>
              <a:spcBef>
                <a:spcPts val="0"/>
              </a:spcBef>
              <a:spcAft>
                <a:spcPts val="0"/>
              </a:spcAft>
            </a:pP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North Tahoe Event Center</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Alta Community Center</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Colfax Veterans Hall</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Foresthill Veterans Hall </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Meadow Vista Community Center</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Auburn Veterans Hall </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Loomis Veterans Hall </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Lincoln Library</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Sun City Lincoln Hills</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Whitney High School</a:t>
            </a:r>
          </a:p>
          <a:p>
            <a:pPr>
              <a:lnSpc>
                <a:spcPct val="150000"/>
              </a:lnSpc>
            </a:pPr>
            <a:r>
              <a:rPr lang="en-US" sz="3600" kern="100" dirty="0">
                <a:effectLst/>
                <a:latin typeface="Arial" panose="020B0604020202020204" pitchFamily="34" charset="0"/>
                <a:ea typeface="Calibri" panose="020F0502020204030204" pitchFamily="34" charset="0"/>
                <a:cs typeface="Arial" panose="020B0604020202020204" pitchFamily="34" charset="0"/>
              </a:rPr>
              <a:t>Sierra College</a:t>
            </a:r>
          </a:p>
        </p:txBody>
      </p:sp>
      <p:sp>
        <p:nvSpPr>
          <p:cNvPr id="8" name="TextBox 7">
            <a:extLst>
              <a:ext uri="{FF2B5EF4-FFF2-40B4-BE49-F238E27FC236}">
                <a16:creationId xmlns:a16="http://schemas.microsoft.com/office/drawing/2014/main" id="{D40569EA-F4D5-E424-E43B-BD88B17CB211}"/>
              </a:ext>
            </a:extLst>
          </p:cNvPr>
          <p:cNvSpPr txBox="1"/>
          <p:nvPr/>
        </p:nvSpPr>
        <p:spPr>
          <a:xfrm>
            <a:off x="17070387" y="2697003"/>
            <a:ext cx="8076731" cy="9130641"/>
          </a:xfrm>
          <a:prstGeom prst="rect">
            <a:avLst/>
          </a:prstGeom>
          <a:noFill/>
        </p:spPr>
        <p:txBody>
          <a:bodyPr wrap="square" lIns="91440" tIns="45720" rIns="91440" bIns="45720" rtlCol="0" anchor="t">
            <a:spAutoFit/>
          </a:bodyPr>
          <a:lstStyle/>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Cooley Middle School</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Rocklin High School</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West Park Middle School</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Mike </a:t>
            </a:r>
            <a:r>
              <a:rPr lang="en-US" sz="3600" kern="100" dirty="0" err="1">
                <a:effectLst/>
                <a:latin typeface="Arial" panose="020B0604020202020204" pitchFamily="34" charset="0"/>
                <a:ea typeface="Calibri" panose="020F0502020204030204" pitchFamily="34" charset="0"/>
                <a:cs typeface="Arial" panose="020B0604020202020204" pitchFamily="34" charset="0"/>
              </a:rPr>
              <a:t>Shelito</a:t>
            </a:r>
            <a:r>
              <a:rPr lang="en-US" sz="3600" kern="100" dirty="0">
                <a:effectLst/>
                <a:latin typeface="Arial" panose="020B0604020202020204" pitchFamily="34" charset="0"/>
                <a:ea typeface="Calibri" panose="020F0502020204030204" pitchFamily="34" charset="0"/>
                <a:cs typeface="Arial" panose="020B0604020202020204" pitchFamily="34" charset="0"/>
              </a:rPr>
              <a:t> Indoor Pool</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Chilton Middle School</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Maidu Community Center</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Roseville Church of Christ</a:t>
            </a:r>
          </a:p>
          <a:p>
            <a:pPr>
              <a:lnSpc>
                <a:spcPct val="150000"/>
              </a:lnSpc>
            </a:pPr>
            <a:r>
              <a:rPr lang="en-US" sz="3600" kern="100" dirty="0">
                <a:latin typeface="Arial"/>
                <a:ea typeface="Calibri" panose="020F0502020204030204" pitchFamily="34" charset="0"/>
                <a:cs typeface="Arial"/>
              </a:rPr>
              <a:t>@ the Grounds</a:t>
            </a:r>
          </a:p>
          <a:p>
            <a:pPr marL="0" marR="0">
              <a:lnSpc>
                <a:spcPct val="150000"/>
              </a:lnSpc>
              <a:spcBef>
                <a:spcPts val="0"/>
              </a:spcBef>
              <a:spcAft>
                <a:spcPts val="0"/>
              </a:spcAft>
            </a:pPr>
            <a:r>
              <a:rPr lang="en-US" sz="3600" kern="100" dirty="0">
                <a:effectLst/>
                <a:latin typeface="Arial" panose="020B0604020202020204" pitchFamily="34" charset="0"/>
                <a:ea typeface="Calibri" panose="020F0502020204030204" pitchFamily="34" charset="0"/>
                <a:cs typeface="Arial" panose="020B0604020202020204" pitchFamily="34" charset="0"/>
              </a:rPr>
              <a:t>Granite Bay High School</a:t>
            </a:r>
          </a:p>
          <a:p>
            <a:pPr>
              <a:lnSpc>
                <a:spcPct val="150000"/>
              </a:lnSpc>
            </a:pPr>
            <a:r>
              <a:rPr lang="en-US" sz="3600" kern="100" dirty="0" err="1">
                <a:effectLst/>
                <a:latin typeface="Arial"/>
                <a:ea typeface="Calibri" panose="020F0502020204030204" pitchFamily="34" charset="0"/>
                <a:cs typeface="Arial"/>
              </a:rPr>
              <a:t>Buljan</a:t>
            </a:r>
            <a:r>
              <a:rPr lang="en-US" sz="3600" kern="100" dirty="0">
                <a:effectLst/>
                <a:latin typeface="Arial"/>
                <a:ea typeface="Calibri" panose="020F0502020204030204" pitchFamily="34" charset="0"/>
                <a:cs typeface="Arial"/>
              </a:rPr>
              <a:t> Middle School</a:t>
            </a:r>
          </a:p>
          <a:p>
            <a:pPr marL="0" marR="0">
              <a:lnSpc>
                <a:spcPct val="150000"/>
              </a:lnSpc>
              <a:spcBef>
                <a:spcPts val="0"/>
              </a:spcBef>
              <a:spcAft>
                <a:spcPts val="0"/>
              </a:spcAft>
            </a:pPr>
            <a:r>
              <a:rPr lang="en-US" sz="3600" kern="100" dirty="0" err="1">
                <a:effectLst/>
                <a:latin typeface="Arial"/>
                <a:ea typeface="Calibri" panose="020F0502020204030204" pitchFamily="34" charset="0"/>
                <a:cs typeface="Arial"/>
              </a:rPr>
              <a:t>Springview</a:t>
            </a:r>
            <a:r>
              <a:rPr lang="en-US" sz="3600" kern="100" dirty="0">
                <a:effectLst/>
                <a:latin typeface="Arial"/>
                <a:ea typeface="Calibri" panose="020F0502020204030204" pitchFamily="34" charset="0"/>
                <a:cs typeface="Arial"/>
              </a:rPr>
              <a:t> Middle School</a:t>
            </a:r>
          </a:p>
        </p:txBody>
      </p:sp>
    </p:spTree>
    <p:extLst>
      <p:ext uri="{BB962C8B-B14F-4D97-AF65-F5344CB8AC3E}">
        <p14:creationId xmlns:p14="http://schemas.microsoft.com/office/powerpoint/2010/main" val="3800411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7175"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1078"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2" y="2819638"/>
            <a:ext cx="13716000" cy="807672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44" y="2839912"/>
            <a:ext cx="13715998" cy="8076730"/>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6372" y="7175644"/>
            <a:ext cx="5003958" cy="8076734"/>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604" y="1939436"/>
            <a:ext cx="7801729"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19660" y="2799360"/>
            <a:ext cx="13716006" cy="8076722"/>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68780" y="5025739"/>
            <a:ext cx="7535618" cy="2667000"/>
          </a:xfrm>
        </p:spPr>
        <p:txBody>
          <a:bodyPr vert="horz" lIns="91440" tIns="45720" rIns="91440" bIns="45720" rtlCol="0" anchor="b">
            <a:normAutofit/>
          </a:bodyPr>
          <a:lstStyle/>
          <a:p>
            <a:pPr defTabSz="914400"/>
            <a:r>
              <a:rPr lang="en-US" sz="8000" b="1" kern="1200" dirty="0">
                <a:solidFill>
                  <a:srgbClr val="FFFFFF"/>
                </a:solidFill>
                <a:latin typeface="Arial" panose="020B0604020202020204" pitchFamily="34" charset="0"/>
                <a:cs typeface="Arial" panose="020B0604020202020204" pitchFamily="34" charset="0"/>
              </a:rPr>
              <a:t>Drop Box </a:t>
            </a:r>
            <a:br>
              <a:rPr lang="en-US" sz="8000" b="1" kern="1200" dirty="0">
                <a:solidFill>
                  <a:srgbClr val="FFFFFF"/>
                </a:solidFill>
                <a:latin typeface="Arial" panose="020B0604020202020204" pitchFamily="34" charset="0"/>
                <a:cs typeface="Arial" panose="020B0604020202020204" pitchFamily="34" charset="0"/>
              </a:rPr>
            </a:br>
            <a:r>
              <a:rPr lang="en-US" sz="8000" b="1" kern="1200" dirty="0">
                <a:solidFill>
                  <a:srgbClr val="FFFFFF"/>
                </a:solidFill>
                <a:latin typeface="Arial" panose="020B0604020202020204" pitchFamily="34" charset="0"/>
                <a:cs typeface="Arial" panose="020B0604020202020204" pitchFamily="34" charset="0"/>
              </a:rPr>
              <a:t>Locations</a:t>
            </a:r>
          </a:p>
        </p:txBody>
      </p:sp>
      <p:sp>
        <p:nvSpPr>
          <p:cNvPr id="3" name="TextBox 2">
            <a:extLst>
              <a:ext uri="{FF2B5EF4-FFF2-40B4-BE49-F238E27FC236}">
                <a16:creationId xmlns:a16="http://schemas.microsoft.com/office/drawing/2014/main" id="{01D9A6C6-C74C-29E6-53CC-EDDCAF28FD45}"/>
              </a:ext>
            </a:extLst>
          </p:cNvPr>
          <p:cNvSpPr txBox="1"/>
          <p:nvPr/>
        </p:nvSpPr>
        <p:spPr>
          <a:xfrm>
            <a:off x="8605562" y="1022635"/>
            <a:ext cx="7698748" cy="11900630"/>
          </a:xfrm>
          <a:prstGeom prst="rect">
            <a:avLst/>
          </a:prstGeom>
          <a:noFill/>
        </p:spPr>
        <p:txBody>
          <a:bodyPr wrap="square" rtlCol="0">
            <a:spAutoFit/>
          </a:bodyPr>
          <a:lstStyle/>
          <a:p>
            <a:pPr marL="0" marR="0">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Elections Office – Rocklin</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Rocklin Library</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Rocklin City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Sierra College (potential)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Destiny Community Center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Whitney Ranch (potential)</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Veterans Services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Sun City Lincoln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Lincoln City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Granite Bay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Loomis Town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Nugget Market (Pleasant Grove)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Santucci Justice Center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Nugget Market (Blue Oaks)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E63E718A-E952-7B8B-20D6-1D119E715868}"/>
              </a:ext>
            </a:extLst>
          </p:cNvPr>
          <p:cNvSpPr txBox="1"/>
          <p:nvPr/>
        </p:nvSpPr>
        <p:spPr>
          <a:xfrm>
            <a:off x="16913694" y="1022635"/>
            <a:ext cx="6858000" cy="11636840"/>
          </a:xfrm>
          <a:prstGeom prst="rect">
            <a:avLst/>
          </a:prstGeom>
          <a:noFill/>
        </p:spPr>
        <p:txBody>
          <a:bodyPr wrap="square" rtlCol="0">
            <a:spAutoFit/>
          </a:bodyPr>
          <a:lstStyle/>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Martha Riley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Roseville City Clerk’s Office</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Roseville Downtown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Maidu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Veterans Memorial Hall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Colfax City Clerks’ Office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Colfax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Kings Beach Library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The Old Firehouse (potential)</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Auburn City Clerk’s Office</a:t>
            </a:r>
          </a:p>
          <a:p>
            <a:pPr>
              <a:lnSpc>
                <a:spcPct val="150000"/>
              </a:lnSpc>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Olympic Valley Public Service (potential) </a:t>
            </a:r>
            <a:endParaRPr lang="en-US" sz="36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50000"/>
              </a:lnSpc>
              <a:spcBef>
                <a:spcPts val="0"/>
              </a:spcBef>
              <a:spcAft>
                <a:spcPts val="0"/>
              </a:spcAft>
            </a:pPr>
            <a:r>
              <a:rPr lang="en-US" sz="3600" kern="0" dirty="0">
                <a:solidFill>
                  <a:srgbClr val="040000"/>
                </a:solidFill>
                <a:effectLst/>
                <a:latin typeface="Arial" panose="020B0604020202020204" pitchFamily="34" charset="0"/>
                <a:ea typeface="Times New Roman" panose="02020603050405020304" pitchFamily="18" charset="0"/>
                <a:cs typeface="Arial" panose="020B0604020202020204" pitchFamily="34" charset="0"/>
              </a:rPr>
              <a:t>Placer County Elections Office – Auburn</a:t>
            </a:r>
            <a:endParaRPr lang="en-US" sz="3600" dirty="0"/>
          </a:p>
        </p:txBody>
      </p:sp>
    </p:spTree>
    <p:extLst>
      <p:ext uri="{BB962C8B-B14F-4D97-AF65-F5344CB8AC3E}">
        <p14:creationId xmlns:p14="http://schemas.microsoft.com/office/powerpoint/2010/main" val="1440485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AB925D98-FADF-CB87-3A65-983636944548}"/>
              </a:ext>
            </a:extLst>
          </p:cNvPr>
          <p:cNvPicPr>
            <a:picLocks noGrp="1" noChangeAspect="1"/>
          </p:cNvPicPr>
          <p:nvPr>
            <p:ph idx="1"/>
          </p:nvPr>
        </p:nvPicPr>
        <p:blipFill rotWithShape="1">
          <a:blip r:embed="rId3"/>
          <a:srcRect r="4876" b="-1"/>
          <a:stretch/>
        </p:blipFill>
        <p:spPr>
          <a:xfrm>
            <a:off x="20" y="0"/>
            <a:ext cx="24387155" cy="13715990"/>
          </a:xfrm>
          <a:prstGeom prst="rect">
            <a:avLst/>
          </a:prstGeom>
        </p:spPr>
      </p:pic>
      <p:graphicFrame>
        <p:nvGraphicFramePr>
          <p:cNvPr id="6" name="Table 6">
            <a:extLst>
              <a:ext uri="{FF2B5EF4-FFF2-40B4-BE49-F238E27FC236}">
                <a16:creationId xmlns:a16="http://schemas.microsoft.com/office/drawing/2014/main" id="{ADFD451D-BF96-6962-212A-9B6FC2630B20}"/>
              </a:ext>
            </a:extLst>
          </p:cNvPr>
          <p:cNvGraphicFramePr>
            <a:graphicFrameLocks noGrp="1"/>
          </p:cNvGraphicFramePr>
          <p:nvPr>
            <p:extLst>
              <p:ext uri="{D42A27DB-BD31-4B8C-83A1-F6EECF244321}">
                <p14:modId xmlns:p14="http://schemas.microsoft.com/office/powerpoint/2010/main" val="2322387099"/>
              </p:ext>
            </p:extLst>
          </p:nvPr>
        </p:nvGraphicFramePr>
        <p:xfrm>
          <a:off x="6346" y="0"/>
          <a:ext cx="7386641" cy="1005840"/>
        </p:xfrm>
        <a:graphic>
          <a:graphicData uri="http://schemas.openxmlformats.org/drawingml/2006/table">
            <a:tbl>
              <a:tblPr firstRow="1" bandRow="1">
                <a:tableStyleId>{5C22544A-7EE6-4342-B048-85BDC9FD1C3A}</a:tableStyleId>
              </a:tblPr>
              <a:tblGrid>
                <a:gridCol w="7386641">
                  <a:extLst>
                    <a:ext uri="{9D8B030D-6E8A-4147-A177-3AD203B41FA5}">
                      <a16:colId xmlns:a16="http://schemas.microsoft.com/office/drawing/2014/main" val="503937161"/>
                    </a:ext>
                  </a:extLst>
                </a:gridCol>
              </a:tblGrid>
              <a:tr h="762000">
                <a:tc>
                  <a:txBody>
                    <a:bodyPr/>
                    <a:lstStyle/>
                    <a:p>
                      <a:r>
                        <a:rPr lang="en-US" sz="6000" dirty="0">
                          <a:solidFill>
                            <a:schemeClr val="bg1"/>
                          </a:solidFill>
                          <a:latin typeface="Arial" panose="020B0604020202020204" pitchFamily="34" charset="0"/>
                          <a:cs typeface="Arial" panose="020B0604020202020204" pitchFamily="34" charset="0"/>
                        </a:rPr>
                        <a:t>11-day vote centers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505785115"/>
                  </a:ext>
                </a:extLst>
              </a:tr>
            </a:tbl>
          </a:graphicData>
        </a:graphic>
      </p:graphicFrame>
    </p:spTree>
    <p:extLst>
      <p:ext uri="{BB962C8B-B14F-4D97-AF65-F5344CB8AC3E}">
        <p14:creationId xmlns:p14="http://schemas.microsoft.com/office/powerpoint/2010/main" val="2186209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ADFD451D-BF96-6962-212A-9B6FC2630B20}"/>
              </a:ext>
            </a:extLst>
          </p:cNvPr>
          <p:cNvGraphicFramePr>
            <a:graphicFrameLocks noGrp="1"/>
          </p:cNvGraphicFramePr>
          <p:nvPr/>
        </p:nvGraphicFramePr>
        <p:xfrm>
          <a:off x="6346" y="0"/>
          <a:ext cx="10815642" cy="1005840"/>
        </p:xfrm>
        <a:graphic>
          <a:graphicData uri="http://schemas.openxmlformats.org/drawingml/2006/table">
            <a:tbl>
              <a:tblPr firstRow="1" bandRow="1">
                <a:tableStyleId>{5C22544A-7EE6-4342-B048-85BDC9FD1C3A}</a:tableStyleId>
              </a:tblPr>
              <a:tblGrid>
                <a:gridCol w="10815642">
                  <a:extLst>
                    <a:ext uri="{9D8B030D-6E8A-4147-A177-3AD203B41FA5}">
                      <a16:colId xmlns:a16="http://schemas.microsoft.com/office/drawing/2014/main" val="503937161"/>
                    </a:ext>
                  </a:extLst>
                </a:gridCol>
              </a:tblGrid>
              <a:tr h="762000">
                <a:tc>
                  <a:txBody>
                    <a:bodyPr/>
                    <a:lstStyle/>
                    <a:p>
                      <a:r>
                        <a:rPr lang="en-US" sz="6000" dirty="0">
                          <a:solidFill>
                            <a:schemeClr val="bg1"/>
                          </a:solidFill>
                        </a:rPr>
                        <a:t>11-day vote centers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5785115"/>
                  </a:ext>
                </a:extLst>
              </a:tr>
            </a:tbl>
          </a:graphicData>
        </a:graphic>
      </p:graphicFrame>
      <p:pic>
        <p:nvPicPr>
          <p:cNvPr id="9" name="Content Placeholder 8">
            <a:extLst>
              <a:ext uri="{FF2B5EF4-FFF2-40B4-BE49-F238E27FC236}">
                <a16:creationId xmlns:a16="http://schemas.microsoft.com/office/drawing/2014/main" id="{7D233CA9-CBFB-7C4C-FF67-888C6075946B}"/>
              </a:ext>
            </a:extLst>
          </p:cNvPr>
          <p:cNvPicPr>
            <a:picLocks noGrp="1" noChangeAspect="1"/>
          </p:cNvPicPr>
          <p:nvPr>
            <p:ph idx="1"/>
          </p:nvPr>
        </p:nvPicPr>
        <p:blipFill>
          <a:blip r:embed="rId3"/>
          <a:stretch>
            <a:fillRect/>
          </a:stretch>
        </p:blipFill>
        <p:spPr>
          <a:xfrm>
            <a:off x="-10136" y="0"/>
            <a:ext cx="24390965" cy="13716000"/>
          </a:xfrm>
        </p:spPr>
      </p:pic>
      <p:sp>
        <p:nvSpPr>
          <p:cNvPr id="12" name="TextBox 11">
            <a:extLst>
              <a:ext uri="{FF2B5EF4-FFF2-40B4-BE49-F238E27FC236}">
                <a16:creationId xmlns:a16="http://schemas.microsoft.com/office/drawing/2014/main" id="{D8BBEB2F-9C50-CE50-0EEE-4A3757810726}"/>
              </a:ext>
            </a:extLst>
          </p:cNvPr>
          <p:cNvSpPr txBox="1"/>
          <p:nvPr/>
        </p:nvSpPr>
        <p:spPr>
          <a:xfrm>
            <a:off x="153987" y="76200"/>
            <a:ext cx="6934200"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4-day vote centers</a:t>
            </a:r>
          </a:p>
        </p:txBody>
      </p:sp>
    </p:spTree>
    <p:extLst>
      <p:ext uri="{BB962C8B-B14F-4D97-AF65-F5344CB8AC3E}">
        <p14:creationId xmlns:p14="http://schemas.microsoft.com/office/powerpoint/2010/main" val="1111101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08826-6C0E-CEBC-B4BD-8D34723B25C0}"/>
              </a:ext>
            </a:extLst>
          </p:cNvPr>
          <p:cNvPicPr>
            <a:picLocks noChangeAspect="1"/>
          </p:cNvPicPr>
          <p:nvPr/>
        </p:nvPicPr>
        <p:blipFill>
          <a:blip r:embed="rId3"/>
          <a:stretch>
            <a:fillRect/>
          </a:stretch>
        </p:blipFill>
        <p:spPr>
          <a:xfrm>
            <a:off x="-1" y="0"/>
            <a:ext cx="24387175" cy="13716000"/>
          </a:xfrm>
          <a:prstGeom prst="rect">
            <a:avLst/>
          </a:prstGeom>
        </p:spPr>
      </p:pic>
      <p:sp>
        <p:nvSpPr>
          <p:cNvPr id="5" name="TextBox 4">
            <a:extLst>
              <a:ext uri="{FF2B5EF4-FFF2-40B4-BE49-F238E27FC236}">
                <a16:creationId xmlns:a16="http://schemas.microsoft.com/office/drawing/2014/main" id="{7CA78958-09FF-FCAC-5BAB-E52784367406}"/>
              </a:ext>
            </a:extLst>
          </p:cNvPr>
          <p:cNvSpPr txBox="1"/>
          <p:nvPr/>
        </p:nvSpPr>
        <p:spPr>
          <a:xfrm flipH="1">
            <a:off x="352105" y="259081"/>
            <a:ext cx="5135882" cy="1015663"/>
          </a:xfrm>
          <a:prstGeom prst="rect">
            <a:avLst/>
          </a:prstGeom>
          <a:solidFill>
            <a:schemeClr val="tx1"/>
          </a:solidFill>
        </p:spPr>
        <p:txBody>
          <a:bodyPr wrap="square" rtlCol="0">
            <a:spAutoFit/>
          </a:bodyPr>
          <a:lstStyle/>
          <a:p>
            <a:r>
              <a:rPr lang="en-US" sz="6000" b="1" dirty="0">
                <a:solidFill>
                  <a:schemeClr val="bg1"/>
                </a:solidFill>
                <a:latin typeface="Arial" panose="020B0604020202020204" pitchFamily="34" charset="0"/>
                <a:cs typeface="Arial" panose="020B0604020202020204" pitchFamily="34" charset="0"/>
              </a:rPr>
              <a:t>Public transit</a:t>
            </a:r>
          </a:p>
        </p:txBody>
      </p:sp>
    </p:spTree>
    <p:extLst>
      <p:ext uri="{BB962C8B-B14F-4D97-AF65-F5344CB8AC3E}">
        <p14:creationId xmlns:p14="http://schemas.microsoft.com/office/powerpoint/2010/main" val="3180130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1769</TotalTime>
  <Words>1508</Words>
  <Application>Microsoft Office PowerPoint</Application>
  <PresentationFormat>Custom</PresentationFormat>
  <Paragraphs>220</Paragraphs>
  <Slides>30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Courier New</vt:lpstr>
      <vt:lpstr>inherit</vt:lpstr>
      <vt:lpstr>Noto Serif</vt:lpstr>
      <vt:lpstr>Office Theme</vt:lpstr>
      <vt:lpstr>Voting Accessibility Advisory Committee (VAAC)</vt:lpstr>
      <vt:lpstr>Agenda</vt:lpstr>
      <vt:lpstr>Election Administration Plan</vt:lpstr>
      <vt:lpstr>Vote Center Locations</vt:lpstr>
      <vt:lpstr>Vote Center Locations</vt:lpstr>
      <vt:lpstr>Drop Box  Locations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Language Accessibility Advisory Committee (LAAC)</vt:lpstr>
      <vt:lpstr>Agenda</vt:lpstr>
      <vt:lpstr>Election Administration Plan</vt:lpstr>
      <vt:lpstr>Vote Center Locations</vt:lpstr>
      <vt:lpstr>PowerPoint Presentation</vt:lpstr>
      <vt:lpstr>Equal Accessibility</vt:lpstr>
      <vt:lpstr>PowerPoint Presentation</vt:lpstr>
      <vt:lpstr>PowerPoint Presentation</vt:lpstr>
      <vt:lpstr>PowerPoint Presentation</vt:lpstr>
    </vt:vector>
  </TitlesOfParts>
  <Company>Placer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Mirinda Glick</dc:creator>
  <cp:lastModifiedBy>Stacy Robinson</cp:lastModifiedBy>
  <cp:revision>53</cp:revision>
  <dcterms:created xsi:type="dcterms:W3CDTF">2015-10-30T22:27:13Z</dcterms:created>
  <dcterms:modified xsi:type="dcterms:W3CDTF">2023-08-03T15:33:34Z</dcterms:modified>
</cp:coreProperties>
</file>