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3" r:id="rId1"/>
  </p:sldMasterIdLst>
  <p:notesMasterIdLst>
    <p:notesMasterId r:id="rId35"/>
  </p:notesMasterIdLst>
  <p:sldIdLst>
    <p:sldId id="281" r:id="rId2"/>
    <p:sldId id="256" r:id="rId3"/>
    <p:sldId id="276" r:id="rId4"/>
    <p:sldId id="277" r:id="rId5"/>
    <p:sldId id="290" r:id="rId6"/>
    <p:sldId id="289" r:id="rId7"/>
    <p:sldId id="259" r:id="rId8"/>
    <p:sldId id="260" r:id="rId9"/>
    <p:sldId id="261" r:id="rId10"/>
    <p:sldId id="264" r:id="rId11"/>
    <p:sldId id="262" r:id="rId12"/>
    <p:sldId id="263" r:id="rId13"/>
    <p:sldId id="265" r:id="rId14"/>
    <p:sldId id="266" r:id="rId15"/>
    <p:sldId id="267" r:id="rId16"/>
    <p:sldId id="460" r:id="rId17"/>
    <p:sldId id="268" r:id="rId18"/>
    <p:sldId id="269" r:id="rId19"/>
    <p:sldId id="272" r:id="rId20"/>
    <p:sldId id="273" r:id="rId21"/>
    <p:sldId id="314" r:id="rId22"/>
    <p:sldId id="292" r:id="rId23"/>
    <p:sldId id="315" r:id="rId24"/>
    <p:sldId id="454" r:id="rId25"/>
    <p:sldId id="455" r:id="rId26"/>
    <p:sldId id="456" r:id="rId27"/>
    <p:sldId id="457" r:id="rId28"/>
    <p:sldId id="458" r:id="rId29"/>
    <p:sldId id="459" r:id="rId30"/>
    <p:sldId id="462" r:id="rId31"/>
    <p:sldId id="463" r:id="rId32"/>
    <p:sldId id="278" r:id="rId33"/>
    <p:sldId id="293" r:id="rId34"/>
  </p:sldIdLst>
  <p:sldSz cx="24387175" cy="13716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241C7A0-0B27-448B-B6CC-AA1F20767D41}">
          <p14:sldIdLst>
            <p14:sldId id="281"/>
            <p14:sldId id="256"/>
            <p14:sldId id="276"/>
            <p14:sldId id="277"/>
            <p14:sldId id="290"/>
            <p14:sldId id="289"/>
            <p14:sldId id="259"/>
            <p14:sldId id="260"/>
            <p14:sldId id="261"/>
            <p14:sldId id="264"/>
            <p14:sldId id="262"/>
            <p14:sldId id="263"/>
            <p14:sldId id="265"/>
            <p14:sldId id="266"/>
            <p14:sldId id="267"/>
            <p14:sldId id="460"/>
            <p14:sldId id="268"/>
            <p14:sldId id="269"/>
            <p14:sldId id="272"/>
            <p14:sldId id="273"/>
            <p14:sldId id="314"/>
            <p14:sldId id="292"/>
            <p14:sldId id="315"/>
            <p14:sldId id="454"/>
            <p14:sldId id="455"/>
            <p14:sldId id="456"/>
            <p14:sldId id="457"/>
            <p14:sldId id="458"/>
            <p14:sldId id="459"/>
            <p14:sldId id="462"/>
            <p14:sldId id="463"/>
            <p14:sldId id="278"/>
            <p14:sldId id="293"/>
          </p14:sldIdLst>
        </p14:section>
      </p14:sectionLst>
    </p:ext>
    <p:ext uri="{EFAFB233-063F-42B5-8137-9DF3F51BA10A}">
      <p15:sldGuideLst xmlns:p15="http://schemas.microsoft.com/office/powerpoint/2012/main">
        <p15:guide id="1" orient="horz" pos="4320">
          <p15:clr>
            <a:srgbClr val="A4A3A4"/>
          </p15:clr>
        </p15:guide>
        <p15:guide id="2" pos="768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5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4724" autoAdjust="0"/>
  </p:normalViewPr>
  <p:slideViewPr>
    <p:cSldViewPr>
      <p:cViewPr varScale="1">
        <p:scale>
          <a:sx n="21" d="100"/>
          <a:sy n="21" d="100"/>
        </p:scale>
        <p:origin x="1344" y="24"/>
      </p:cViewPr>
      <p:guideLst>
        <p:guide orient="horz" pos="4320"/>
        <p:guide pos="7681"/>
      </p:guideLst>
    </p:cSldViewPr>
  </p:slideViewPr>
  <p:notesTextViewPr>
    <p:cViewPr>
      <p:scale>
        <a:sx n="1" d="1"/>
        <a:sy n="1" d="1"/>
      </p:scale>
      <p:origin x="0" y="0"/>
    </p:cViewPr>
  </p:notesTextViewPr>
  <p:notesViewPr>
    <p:cSldViewPr>
      <p:cViewPr varScale="1">
        <p:scale>
          <a:sx n="87" d="100"/>
          <a:sy n="87" d="100"/>
        </p:scale>
        <p:origin x="309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DFF8A35A-8F54-47DC-B0F8-64B393427ECF}" type="datetimeFigureOut">
              <a:rPr lang="en-US" smtClean="0"/>
              <a:t>8/7/2025</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67E4392C-2B4B-48D6-93AB-A6BA1F0F6B80}" type="slidenum">
              <a:rPr lang="en-US" smtClean="0"/>
              <a:t>‹#›</a:t>
            </a:fld>
            <a:endParaRPr lang="en-US"/>
          </a:p>
        </p:txBody>
      </p:sp>
    </p:spTree>
    <p:extLst>
      <p:ext uri="{BB962C8B-B14F-4D97-AF65-F5344CB8AC3E}">
        <p14:creationId xmlns:p14="http://schemas.microsoft.com/office/powerpoint/2010/main" val="4058654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a:t>
            </a:fld>
            <a:endParaRPr lang="en-US"/>
          </a:p>
        </p:txBody>
      </p:sp>
    </p:spTree>
    <p:extLst>
      <p:ext uri="{BB962C8B-B14F-4D97-AF65-F5344CB8AC3E}">
        <p14:creationId xmlns:p14="http://schemas.microsoft.com/office/powerpoint/2010/main" val="2643300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lgn="l"/>
            <a:r>
              <a:rPr lang="en-US" b="0" i="0" dirty="0">
                <a:solidFill>
                  <a:srgbClr val="304E4E"/>
                </a:solidFill>
                <a:effectLst/>
                <a:latin typeface="Noto Serif" panose="02020600060500020200" pitchFamily="18" charset="0"/>
              </a:rPr>
              <a:t>When determining </a:t>
            </a:r>
            <a:r>
              <a:rPr lang="en-US" dirty="0">
                <a:solidFill>
                  <a:srgbClr val="304E4E"/>
                </a:solidFill>
                <a:latin typeface="Noto Serif" panose="02020600060500020200" pitchFamily="18" charset="0"/>
              </a:rPr>
              <a:t>v</a:t>
            </a:r>
            <a:r>
              <a:rPr lang="en-US" b="0" i="0" dirty="0">
                <a:solidFill>
                  <a:srgbClr val="304E4E"/>
                </a:solidFill>
                <a:effectLst/>
                <a:latin typeface="Noto Serif" panose="02020600060500020200" pitchFamily="18" charset="0"/>
              </a:rPr>
              <a:t>ote center locations, priority should be given to areas with low mail ballot utilization, specifically those with darker colors shown in the map above. </a:t>
            </a:r>
          </a:p>
          <a:p>
            <a:pPr algn="l"/>
            <a:endParaRPr lang="en-US" b="0" i="0" dirty="0">
              <a:solidFill>
                <a:srgbClr val="304E4E"/>
              </a:solidFill>
              <a:effectLst/>
              <a:latin typeface="Noto Serif" panose="02020600060500020200" pitchFamily="18" charset="0"/>
            </a:endParaRPr>
          </a:p>
          <a:p>
            <a:pPr algn="l"/>
            <a:r>
              <a:rPr lang="en-US" b="0" i="0" dirty="0">
                <a:solidFill>
                  <a:srgbClr val="304E4E"/>
                </a:solidFill>
                <a:effectLst/>
                <a:latin typeface="Noto Serif" panose="02020600060500020200" pitchFamily="18" charset="0"/>
              </a:rPr>
              <a:t>Mail ballot utilization refers to the percentage of eligible voters who had the option to vote by mail but chose not to. Locations with lower percentages of mail ballot utilization may indicate that voters prefer to vote in person.</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10</a:t>
            </a:fld>
            <a:endParaRPr lang="en-US"/>
          </a:p>
        </p:txBody>
      </p:sp>
    </p:spTree>
    <p:extLst>
      <p:ext uri="{BB962C8B-B14F-4D97-AF65-F5344CB8AC3E}">
        <p14:creationId xmlns:p14="http://schemas.microsoft.com/office/powerpoint/2010/main" val="438751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04E4E"/>
                </a:solidFill>
                <a:effectLst/>
                <a:latin typeface="Noto Serif" panose="02020600060500020200" pitchFamily="18" charset="0"/>
              </a:rPr>
              <a:t>To maximize accessibility, vote </a:t>
            </a:r>
            <a:r>
              <a:rPr lang="en-US" dirty="0">
                <a:solidFill>
                  <a:srgbClr val="304E4E"/>
                </a:solidFill>
                <a:latin typeface="Noto Serif" panose="02020600060500020200" pitchFamily="18" charset="0"/>
              </a:rPr>
              <a:t>c</a:t>
            </a:r>
            <a:r>
              <a:rPr lang="en-US" b="0" i="0" dirty="0">
                <a:solidFill>
                  <a:srgbClr val="304E4E"/>
                </a:solidFill>
                <a:effectLst/>
                <a:latin typeface="Noto Serif" panose="02020600060500020200" pitchFamily="18" charset="0"/>
              </a:rPr>
              <a:t>enters should be placed in, or near, densely populated areas (marked by darker colors on the map above).</a:t>
            </a:r>
          </a:p>
          <a:p>
            <a:pPr algn="l"/>
            <a:endParaRPr lang="en-US" dirty="0">
              <a:solidFill>
                <a:srgbClr val="304E4E"/>
              </a:solidFill>
              <a:latin typeface="Noto Serif" panose="02020600060500020200" pitchFamily="18" charset="0"/>
            </a:endParaRPr>
          </a:p>
          <a:p>
            <a:pPr algn="l"/>
            <a:r>
              <a:rPr lang="en-US" b="0" i="0" dirty="0">
                <a:solidFill>
                  <a:srgbClr val="304E4E"/>
                </a:solidFill>
                <a:effectLst/>
                <a:latin typeface="Noto Serif" panose="02020600060500020200" pitchFamily="18" charset="0"/>
              </a:rPr>
              <a:t> Strategic placement ensures that the largest number of citizens and voters will have easy access to voting with minimal travel time required.</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11</a:t>
            </a:fld>
            <a:endParaRPr lang="en-US"/>
          </a:p>
        </p:txBody>
      </p:sp>
    </p:spTree>
    <p:extLst>
      <p:ext uri="{BB962C8B-B14F-4D97-AF65-F5344CB8AC3E}">
        <p14:creationId xmlns:p14="http://schemas.microsoft.com/office/powerpoint/2010/main" val="2314492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solidFill>
                  <a:srgbClr val="304E4E"/>
                </a:solidFill>
                <a:latin typeface="Noto Serif" panose="02020600060500020200" pitchFamily="18" charset="0"/>
              </a:rPr>
              <a:t>L</a:t>
            </a:r>
            <a:r>
              <a:rPr lang="en-US" b="0" i="0" dirty="0">
                <a:solidFill>
                  <a:srgbClr val="304E4E"/>
                </a:solidFill>
                <a:effectLst/>
                <a:latin typeface="Noto Serif" panose="02020600060500020200" pitchFamily="18" charset="0"/>
              </a:rPr>
              <a:t>anguage minority communities are an important consideration </a:t>
            </a:r>
            <a:r>
              <a:rPr lang="en-US" dirty="0">
                <a:solidFill>
                  <a:srgbClr val="304E4E"/>
                </a:solidFill>
                <a:latin typeface="Noto Serif" panose="02020600060500020200" pitchFamily="18" charset="0"/>
              </a:rPr>
              <a:t>w</a:t>
            </a:r>
            <a:r>
              <a:rPr lang="en-US" b="0" i="0" dirty="0">
                <a:solidFill>
                  <a:srgbClr val="304E4E"/>
                </a:solidFill>
                <a:effectLst/>
                <a:latin typeface="Noto Serif" panose="02020600060500020200" pitchFamily="18" charset="0"/>
              </a:rPr>
              <a:t>hen deciding the locations of vote centers. </a:t>
            </a:r>
          </a:p>
          <a:p>
            <a:pPr algn="l"/>
            <a:endParaRPr lang="en-US" dirty="0">
              <a:solidFill>
                <a:srgbClr val="304E4E"/>
              </a:solidFill>
              <a:latin typeface="Noto Serif" panose="02020600060500020200" pitchFamily="18" charset="0"/>
            </a:endParaRPr>
          </a:p>
          <a:p>
            <a:pPr algn="l"/>
            <a:r>
              <a:rPr lang="en-US" b="0" i="0" dirty="0">
                <a:solidFill>
                  <a:srgbClr val="304E4E"/>
                </a:solidFill>
                <a:effectLst/>
                <a:latin typeface="Noto Serif" panose="02020600060500020200" pitchFamily="18" charset="0"/>
              </a:rPr>
              <a:t>In Placer County, there are four additional languages besides English, with Spanish being the only one prevalent across most of the county (marked in red on the map).</a:t>
            </a:r>
          </a:p>
          <a:p>
            <a:pPr algn="l"/>
            <a:endParaRPr lang="en-US" b="0" i="0" dirty="0">
              <a:solidFill>
                <a:srgbClr val="304E4E"/>
              </a:solidFill>
              <a:effectLst/>
              <a:latin typeface="Noto Serif" panose="02020600060500020200" pitchFamily="18" charset="0"/>
            </a:endParaRPr>
          </a:p>
          <a:p>
            <a:pPr algn="l"/>
            <a:r>
              <a:rPr lang="en-US" b="0" i="0" dirty="0">
                <a:solidFill>
                  <a:srgbClr val="304E4E"/>
                </a:solidFill>
                <a:effectLst/>
                <a:latin typeface="Noto Serif" panose="02020600060500020200" pitchFamily="18" charset="0"/>
              </a:rPr>
              <a:t>Korean (purple), Punjabi (blue), and Tagalog (yellow) are present in some communities in southwest Placer. Orange indicates areas where Spanish and Tagalog are spoken together. </a:t>
            </a:r>
          </a:p>
          <a:p>
            <a:pPr algn="l"/>
            <a:endParaRPr lang="en-US" dirty="0">
              <a:solidFill>
                <a:srgbClr val="304E4E"/>
              </a:solidFill>
              <a:latin typeface="Noto Serif" panose="02020600060500020200" pitchFamily="18" charset="0"/>
            </a:endParaRPr>
          </a:p>
          <a:p>
            <a:pPr algn="l"/>
            <a:r>
              <a:rPr lang="en-US" b="0" i="0" dirty="0">
                <a:solidFill>
                  <a:srgbClr val="304E4E"/>
                </a:solidFill>
                <a:effectLst/>
                <a:latin typeface="Noto Serif" panose="02020600060500020200" pitchFamily="18" charset="0"/>
              </a:rPr>
              <a:t>Placer County is required by state and federal law to offer certain services and materials in these additional languages at vote centers located in or adjacent to these communities, including providing translators.</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12</a:t>
            </a:fld>
            <a:endParaRPr lang="en-US"/>
          </a:p>
        </p:txBody>
      </p:sp>
    </p:spTree>
    <p:extLst>
      <p:ext uri="{BB962C8B-B14F-4D97-AF65-F5344CB8AC3E}">
        <p14:creationId xmlns:p14="http://schemas.microsoft.com/office/powerpoint/2010/main" val="3874452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4E4E"/>
                </a:solidFill>
                <a:effectLst/>
                <a:latin typeface="Noto Serif" panose="02020600060500020200" pitchFamily="18" charset="0"/>
              </a:rPr>
              <a:t>Vote centers are designed to assist voters with disabilities. By placing them near communities with higher rates of disabled residents (highlighted in bright yellow), these voters can easily access the services offered.</a:t>
            </a:r>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13</a:t>
            </a:fld>
            <a:endParaRPr lang="en-US"/>
          </a:p>
        </p:txBody>
      </p:sp>
    </p:spTree>
    <p:extLst>
      <p:ext uri="{BB962C8B-B14F-4D97-AF65-F5344CB8AC3E}">
        <p14:creationId xmlns:p14="http://schemas.microsoft.com/office/powerpoint/2010/main" val="2018240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04E4E"/>
                </a:solidFill>
                <a:effectLst/>
                <a:latin typeface="Noto Serif" panose="02020600060500020200" pitchFamily="18" charset="0"/>
              </a:rPr>
              <a:t>It is important to ensure that individuals without reliable personal transportation can conveniently access a nearby location. The regions with lower personal vehicle ownership rates are emphasized with darker colors in the map above.</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14</a:t>
            </a:fld>
            <a:endParaRPr lang="en-US"/>
          </a:p>
        </p:txBody>
      </p:sp>
    </p:spTree>
    <p:extLst>
      <p:ext uri="{BB962C8B-B14F-4D97-AF65-F5344CB8AC3E}">
        <p14:creationId xmlns:p14="http://schemas.microsoft.com/office/powerpoint/2010/main" val="3483500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4E4E"/>
                </a:solidFill>
                <a:effectLst/>
                <a:latin typeface="Noto Serif" panose="02020600060500020200" pitchFamily="18" charset="0"/>
              </a:rPr>
              <a:t>Similar to low rates of personal vehicle ownership, proposed locations also take higher rates of low-income (teal) and disadvantaged (red) communities into consideration.</a:t>
            </a:r>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15</a:t>
            </a:fld>
            <a:endParaRPr lang="en-US"/>
          </a:p>
        </p:txBody>
      </p:sp>
    </p:spTree>
    <p:extLst>
      <p:ext uri="{BB962C8B-B14F-4D97-AF65-F5344CB8AC3E}">
        <p14:creationId xmlns:p14="http://schemas.microsoft.com/office/powerpoint/2010/main" val="1959197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304E4E"/>
              </a:solidFill>
              <a:effectLst/>
              <a:latin typeface="Noto Serif" panose="02020600060500020200" pitchFamily="18" charset="0"/>
            </a:endParaRPr>
          </a:p>
          <a:p>
            <a:r>
              <a:rPr lang="en-US" b="0" i="0" dirty="0">
                <a:solidFill>
                  <a:srgbClr val="304E4E"/>
                </a:solidFill>
                <a:effectLst/>
                <a:latin typeface="Noto Serif" panose="02020600060500020200" pitchFamily="18" charset="0"/>
              </a:rPr>
              <a:t>Vote centers provide opportunities for voters who are</a:t>
            </a:r>
            <a:r>
              <a:rPr lang="en-US" b="0" i="1" dirty="0">
                <a:solidFill>
                  <a:srgbClr val="304E4E"/>
                </a:solidFill>
                <a:effectLst/>
                <a:latin typeface="Noto Serif" panose="02020600060500020200" pitchFamily="18" charset="0"/>
              </a:rPr>
              <a:t> not </a:t>
            </a:r>
            <a:r>
              <a:rPr lang="en-US" b="0" i="0" dirty="0">
                <a:solidFill>
                  <a:srgbClr val="304E4E"/>
                </a:solidFill>
                <a:effectLst/>
                <a:latin typeface="Noto Serif" panose="02020600060500020200" pitchFamily="18" charset="0"/>
              </a:rPr>
              <a:t>registered to vote to register and vote in person. </a:t>
            </a:r>
          </a:p>
          <a:p>
            <a:endParaRPr lang="en-US" dirty="0">
              <a:solidFill>
                <a:srgbClr val="304E4E"/>
              </a:solidFill>
              <a:latin typeface="Noto Serif" panose="02020600060500020200" pitchFamily="18" charset="0"/>
            </a:endParaRPr>
          </a:p>
          <a:p>
            <a:r>
              <a:rPr lang="en-US" b="0" i="0" dirty="0">
                <a:solidFill>
                  <a:srgbClr val="304E4E"/>
                </a:solidFill>
                <a:effectLst/>
                <a:latin typeface="Noto Serif" panose="02020600060500020200" pitchFamily="18" charset="0"/>
              </a:rPr>
              <a:t>Placer County has the second-highest registration rate in the State of California, a rate that is more than 10% higher than the State average.</a:t>
            </a:r>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17</a:t>
            </a:fld>
            <a:endParaRPr lang="en-US"/>
          </a:p>
        </p:txBody>
      </p:sp>
    </p:spTree>
    <p:extLst>
      <p:ext uri="{BB962C8B-B14F-4D97-AF65-F5344CB8AC3E}">
        <p14:creationId xmlns:p14="http://schemas.microsoft.com/office/powerpoint/2010/main" val="2296974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solidFill>
                  <a:srgbClr val="304E4E"/>
                </a:solidFill>
                <a:latin typeface="Noto Serif" panose="02020600060500020200" pitchFamily="18" charset="0"/>
              </a:rPr>
              <a:t>G</a:t>
            </a:r>
            <a:r>
              <a:rPr lang="en-US" b="0" i="0" dirty="0">
                <a:solidFill>
                  <a:srgbClr val="304E4E"/>
                </a:solidFill>
                <a:effectLst/>
                <a:latin typeface="Noto Serif" panose="02020600060500020200" pitchFamily="18" charset="0"/>
              </a:rPr>
              <a:t>eographically-isolated communities are a factor in determining locations.</a:t>
            </a:r>
          </a:p>
          <a:p>
            <a:pPr algn="l"/>
            <a:endParaRPr lang="en-US" b="0" i="0" dirty="0">
              <a:solidFill>
                <a:srgbClr val="304E4E"/>
              </a:solidFill>
              <a:effectLst/>
              <a:latin typeface="Noto Serif" panose="02020600060500020200" pitchFamily="18" charset="0"/>
            </a:endParaRPr>
          </a:p>
          <a:p>
            <a:pPr algn="l"/>
            <a:r>
              <a:rPr lang="en-US" b="0" i="0" dirty="0">
                <a:solidFill>
                  <a:srgbClr val="304E4E"/>
                </a:solidFill>
                <a:effectLst/>
                <a:latin typeface="Noto Serif" panose="02020600060500020200" pitchFamily="18" charset="0"/>
              </a:rPr>
              <a:t>In Placer County, the communities east of Auburn along the Interstate 80 corridor, and the communities of Foresthill and North Lake Tahoe, are separated from the rest of the county and each other. </a:t>
            </a:r>
          </a:p>
          <a:p>
            <a:pPr algn="l"/>
            <a:endParaRPr lang="en-US" dirty="0">
              <a:solidFill>
                <a:srgbClr val="304E4E"/>
              </a:solidFill>
              <a:latin typeface="Noto Serif" panose="02020600060500020200" pitchFamily="18" charset="0"/>
            </a:endParaRPr>
          </a:p>
          <a:p>
            <a:pPr algn="l"/>
            <a:r>
              <a:rPr lang="en-US" b="0" i="0" dirty="0">
                <a:solidFill>
                  <a:srgbClr val="304E4E"/>
                </a:solidFill>
                <a:effectLst/>
                <a:latin typeface="Noto Serif" panose="02020600060500020200" pitchFamily="18" charset="0"/>
              </a:rPr>
              <a:t>Vote centers are proposed in locations that will best provide services for the majority of voters in those areas.</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18</a:t>
            </a:fld>
            <a:endParaRPr lang="en-US"/>
          </a:p>
        </p:txBody>
      </p:sp>
    </p:spTree>
    <p:extLst>
      <p:ext uri="{BB962C8B-B14F-4D97-AF65-F5344CB8AC3E}">
        <p14:creationId xmlns:p14="http://schemas.microsoft.com/office/powerpoint/2010/main" val="2873394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04E4E"/>
                </a:solidFill>
                <a:effectLst/>
                <a:latin typeface="Noto Serif" panose="02020600060500020200" pitchFamily="18" charset="0"/>
              </a:rPr>
              <a:t>Each vote center parking area is surveyed by staff to ensure they are accessible, and any mitigations are brought to the Placer County Voting Accessibility Advisory Committee (VAAC) for input.</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19</a:t>
            </a:fld>
            <a:endParaRPr lang="en-US"/>
          </a:p>
        </p:txBody>
      </p:sp>
    </p:spTree>
    <p:extLst>
      <p:ext uri="{BB962C8B-B14F-4D97-AF65-F5344CB8AC3E}">
        <p14:creationId xmlns:p14="http://schemas.microsoft.com/office/powerpoint/2010/main" val="2894891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soon have full access to the interactive web-based mapping program called </a:t>
            </a:r>
            <a:r>
              <a:rPr lang="en-US" dirty="0" err="1"/>
              <a:t>StoryMaps</a:t>
            </a:r>
            <a:r>
              <a:rPr lang="en-US" dirty="0"/>
              <a:t>. There you can zoom in and click on specific locations or areas within the county. </a:t>
            </a:r>
          </a:p>
          <a:p>
            <a:endParaRPr lang="en-US" dirty="0"/>
          </a:p>
          <a:p>
            <a:r>
              <a:rPr lang="en-US" dirty="0" err="1"/>
              <a:t>StoryMaps</a:t>
            </a:r>
            <a:r>
              <a:rPr lang="en-US" dirty="0"/>
              <a:t> will soon be up on our website at </a:t>
            </a:r>
            <a:r>
              <a:rPr lang="en-US" b="1" dirty="0"/>
              <a:t>www.placercountyelections.gov </a:t>
            </a:r>
            <a:r>
              <a:rPr lang="en-US" dirty="0"/>
              <a:t>on the VAAC page (</a:t>
            </a:r>
            <a:r>
              <a:rPr lang="en-US" b="1" dirty="0"/>
              <a:t>www.placercountyelections.gov/advisory-committee/</a:t>
            </a:r>
            <a:r>
              <a:rPr lang="en-US" dirty="0"/>
              <a:t>).</a:t>
            </a:r>
          </a:p>
        </p:txBody>
      </p:sp>
      <p:sp>
        <p:nvSpPr>
          <p:cNvPr id="4" name="Slide Number Placeholder 3"/>
          <p:cNvSpPr>
            <a:spLocks noGrp="1"/>
          </p:cNvSpPr>
          <p:nvPr>
            <p:ph type="sldNum" sz="quarter" idx="5"/>
          </p:nvPr>
        </p:nvSpPr>
        <p:spPr/>
        <p:txBody>
          <a:bodyPr/>
          <a:lstStyle/>
          <a:p>
            <a:fld id="{67E4392C-2B4B-48D6-93AB-A6BA1F0F6B80}" type="slidenum">
              <a:rPr lang="en-US" smtClean="0"/>
              <a:t>20</a:t>
            </a:fld>
            <a:endParaRPr lang="en-US"/>
          </a:p>
        </p:txBody>
      </p:sp>
    </p:spTree>
    <p:extLst>
      <p:ext uri="{BB962C8B-B14F-4D97-AF65-F5344CB8AC3E}">
        <p14:creationId xmlns:p14="http://schemas.microsoft.com/office/powerpoint/2010/main" val="3474453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Introductions </a:t>
            </a:r>
          </a:p>
          <a:p>
            <a:r>
              <a:rPr lang="en-US" dirty="0"/>
              <a:t>Role of a committee member (input) and time commitment (yearly) – meeting quarterly / twice a year ? </a:t>
            </a:r>
          </a:p>
        </p:txBody>
      </p:sp>
      <p:sp>
        <p:nvSpPr>
          <p:cNvPr id="4" name="Slide Number Placeholder 3"/>
          <p:cNvSpPr>
            <a:spLocks noGrp="1"/>
          </p:cNvSpPr>
          <p:nvPr>
            <p:ph type="sldNum" sz="quarter" idx="5"/>
          </p:nvPr>
        </p:nvSpPr>
        <p:spPr/>
        <p:txBody>
          <a:bodyPr/>
          <a:lstStyle/>
          <a:p>
            <a:fld id="{67E4392C-2B4B-48D6-93AB-A6BA1F0F6B80}" type="slidenum">
              <a:rPr lang="en-US" smtClean="0"/>
              <a:t>2</a:t>
            </a:fld>
            <a:endParaRPr lang="en-US"/>
          </a:p>
        </p:txBody>
      </p:sp>
    </p:spTree>
    <p:extLst>
      <p:ext uri="{BB962C8B-B14F-4D97-AF65-F5344CB8AC3E}">
        <p14:creationId xmlns:p14="http://schemas.microsoft.com/office/powerpoint/2010/main" val="829903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handout of the proposed vote centers and a list of drop boxes were handed out at the start of the meeting for your review. A list of these locations will be available on the Placer County Elections website (</a:t>
            </a:r>
            <a:r>
              <a:rPr lang="en-US" b="1" dirty="0"/>
              <a:t>www.placercountyelections.gov</a:t>
            </a:r>
            <a:r>
              <a:rPr lang="en-US" dirty="0"/>
              <a:t>) as soon as they are complete. </a:t>
            </a:r>
          </a:p>
        </p:txBody>
      </p:sp>
      <p:sp>
        <p:nvSpPr>
          <p:cNvPr id="4" name="Slide Number Placeholder 3"/>
          <p:cNvSpPr>
            <a:spLocks noGrp="1"/>
          </p:cNvSpPr>
          <p:nvPr>
            <p:ph type="sldNum" sz="quarter" idx="5"/>
          </p:nvPr>
        </p:nvSpPr>
        <p:spPr/>
        <p:txBody>
          <a:bodyPr/>
          <a:lstStyle/>
          <a:p>
            <a:fld id="{67E4392C-2B4B-48D6-93AB-A6BA1F0F6B80}" type="slidenum">
              <a:rPr lang="en-US" smtClean="0"/>
              <a:t>21</a:t>
            </a:fld>
            <a:endParaRPr lang="en-US"/>
          </a:p>
        </p:txBody>
      </p:sp>
    </p:spTree>
    <p:extLst>
      <p:ext uri="{BB962C8B-B14F-4D97-AF65-F5344CB8AC3E}">
        <p14:creationId xmlns:p14="http://schemas.microsoft.com/office/powerpoint/2010/main" val="672300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accent1"/>
                </a:solidFill>
              </a:rPr>
              <a:t>Placer County language accessibility accommodations for voters whose primary language is other than English, in specific locations will include:</a:t>
            </a:r>
          </a:p>
          <a:p>
            <a:pPr marL="171450" indent="-171450">
              <a:lnSpc>
                <a:spcPct val="200000"/>
              </a:lnSpc>
              <a:buFont typeface="Arial" panose="020B0604020202020204" pitchFamily="34" charset="0"/>
              <a:buChar char="•"/>
            </a:pPr>
            <a:r>
              <a:rPr lang="en-US" dirty="0">
                <a:solidFill>
                  <a:schemeClr val="accent1"/>
                </a:solidFill>
              </a:rPr>
              <a:t>Translated facsimile ballots </a:t>
            </a:r>
          </a:p>
          <a:p>
            <a:pPr marL="171450" indent="-171450">
              <a:lnSpc>
                <a:spcPct val="200000"/>
              </a:lnSpc>
              <a:buFont typeface="Arial" panose="020B0604020202020204" pitchFamily="34" charset="0"/>
              <a:buChar char="•"/>
            </a:pPr>
            <a:r>
              <a:rPr lang="en-US" dirty="0">
                <a:solidFill>
                  <a:schemeClr val="accent1"/>
                </a:solidFill>
              </a:rPr>
              <a:t>Translated state voter information guides</a:t>
            </a:r>
          </a:p>
          <a:p>
            <a:pPr marL="171450" indent="-171450">
              <a:lnSpc>
                <a:spcPct val="200000"/>
              </a:lnSpc>
              <a:buFont typeface="Arial" panose="020B0604020202020204" pitchFamily="34" charset="0"/>
              <a:buChar char="•"/>
            </a:pPr>
            <a:r>
              <a:rPr lang="en-US" dirty="0">
                <a:solidFill>
                  <a:schemeClr val="accent1"/>
                </a:solidFill>
              </a:rPr>
              <a:t>Specific signage identified by the California Elections Code and state regulations</a:t>
            </a:r>
          </a:p>
          <a:p>
            <a:pPr marL="171450" indent="-171450">
              <a:lnSpc>
                <a:spcPct val="200000"/>
              </a:lnSpc>
              <a:buFont typeface="Arial" panose="020B0604020202020204" pitchFamily="34" charset="0"/>
              <a:buChar char="•"/>
            </a:pPr>
            <a:r>
              <a:rPr lang="en-US" dirty="0">
                <a:solidFill>
                  <a:schemeClr val="accent1"/>
                </a:solidFill>
              </a:rPr>
              <a:t>Election officer translators are easily identified with badges </a:t>
            </a:r>
          </a:p>
          <a:p>
            <a:endParaRPr lang="en-US" dirty="0">
              <a:solidFill>
                <a:schemeClr val="accent1"/>
              </a:solidFill>
            </a:endParaRPr>
          </a:p>
          <a:p>
            <a:endParaRPr lang="en-US" dirty="0">
              <a:solidFill>
                <a:schemeClr val="accent1"/>
              </a:solidFill>
            </a:endParaRP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22</a:t>
            </a:fld>
            <a:endParaRPr lang="en-US"/>
          </a:p>
        </p:txBody>
      </p:sp>
    </p:spTree>
    <p:extLst>
      <p:ext uri="{BB962C8B-B14F-4D97-AF65-F5344CB8AC3E}">
        <p14:creationId xmlns:p14="http://schemas.microsoft.com/office/powerpoint/2010/main" val="157320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E4392C-2B4B-48D6-93AB-A6BA1F0F6B80}" type="slidenum">
              <a:rPr lang="en-US" smtClean="0"/>
              <a:t>23</a:t>
            </a:fld>
            <a:endParaRPr lang="en-US"/>
          </a:p>
        </p:txBody>
      </p:sp>
    </p:spTree>
    <p:extLst>
      <p:ext uri="{BB962C8B-B14F-4D97-AF65-F5344CB8AC3E}">
        <p14:creationId xmlns:p14="http://schemas.microsoft.com/office/powerpoint/2010/main" val="3883484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41D9C-46DC-E1A1-8035-F5CA107F6B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AC79C9-1E28-C934-655D-BDA95A38AEE2}"/>
              </a:ext>
            </a:extLst>
          </p:cNvPr>
          <p:cNvSpPr>
            <a:spLocks noGrp="1" noRot="1" noChangeAspect="1"/>
          </p:cNvSpPr>
          <p:nvPr>
            <p:ph type="sldImg"/>
          </p:nvPr>
        </p:nvSpPr>
        <p:spPr>
          <a:xfrm>
            <a:off x="703263" y="1154113"/>
            <a:ext cx="5543550" cy="3117850"/>
          </a:xfrm>
        </p:spPr>
      </p:sp>
      <p:sp>
        <p:nvSpPr>
          <p:cNvPr id="3" name="Notes Placeholder 2">
            <a:extLst>
              <a:ext uri="{FF2B5EF4-FFF2-40B4-BE49-F238E27FC236}">
                <a16:creationId xmlns:a16="http://schemas.microsoft.com/office/drawing/2014/main" id="{2B043311-8790-23B7-DF80-665D9169DD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AC43A4-B6C9-D97B-29AF-383D96A4F9A4}"/>
              </a:ext>
            </a:extLst>
          </p:cNvPr>
          <p:cNvSpPr>
            <a:spLocks noGrp="1"/>
          </p:cNvSpPr>
          <p:nvPr>
            <p:ph type="sldNum" sz="quarter" idx="5"/>
          </p:nvPr>
        </p:nvSpPr>
        <p:spPr/>
        <p:txBody>
          <a:bodyPr/>
          <a:lstStyle/>
          <a:p>
            <a:fld id="{67E4392C-2B4B-48D6-93AB-A6BA1F0F6B80}" type="slidenum">
              <a:rPr lang="en-US" smtClean="0"/>
              <a:t>24</a:t>
            </a:fld>
            <a:endParaRPr lang="en-US"/>
          </a:p>
        </p:txBody>
      </p:sp>
    </p:spTree>
    <p:extLst>
      <p:ext uri="{BB962C8B-B14F-4D97-AF65-F5344CB8AC3E}">
        <p14:creationId xmlns:p14="http://schemas.microsoft.com/office/powerpoint/2010/main" val="927757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A9865-E6BB-EC49-ED85-4F42C3C0DD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B562AB-750E-B4CE-9D9B-EC9DE1AE8F5B}"/>
              </a:ext>
            </a:extLst>
          </p:cNvPr>
          <p:cNvSpPr>
            <a:spLocks noGrp="1" noRot="1" noChangeAspect="1"/>
          </p:cNvSpPr>
          <p:nvPr>
            <p:ph type="sldImg"/>
          </p:nvPr>
        </p:nvSpPr>
        <p:spPr>
          <a:xfrm>
            <a:off x="703263" y="1154113"/>
            <a:ext cx="5543550" cy="3117850"/>
          </a:xfrm>
        </p:spPr>
      </p:sp>
      <p:sp>
        <p:nvSpPr>
          <p:cNvPr id="3" name="Notes Placeholder 2">
            <a:extLst>
              <a:ext uri="{FF2B5EF4-FFF2-40B4-BE49-F238E27FC236}">
                <a16:creationId xmlns:a16="http://schemas.microsoft.com/office/drawing/2014/main" id="{2C6443C0-F5CD-5F8D-C6A7-262F0318DF7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BEB27CB-E9CE-B68E-34C9-17B80F288171}"/>
              </a:ext>
            </a:extLst>
          </p:cNvPr>
          <p:cNvSpPr>
            <a:spLocks noGrp="1"/>
          </p:cNvSpPr>
          <p:nvPr>
            <p:ph type="sldNum" sz="quarter" idx="5"/>
          </p:nvPr>
        </p:nvSpPr>
        <p:spPr/>
        <p:txBody>
          <a:bodyPr/>
          <a:lstStyle/>
          <a:p>
            <a:fld id="{67E4392C-2B4B-48D6-93AB-A6BA1F0F6B80}" type="slidenum">
              <a:rPr lang="en-US" smtClean="0"/>
              <a:t>25</a:t>
            </a:fld>
            <a:endParaRPr lang="en-US"/>
          </a:p>
        </p:txBody>
      </p:sp>
    </p:spTree>
    <p:extLst>
      <p:ext uri="{BB962C8B-B14F-4D97-AF65-F5344CB8AC3E}">
        <p14:creationId xmlns:p14="http://schemas.microsoft.com/office/powerpoint/2010/main" val="2806294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5E7B4-D698-2067-37A6-AABA15D84D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F3C3FF-0693-638F-8FB1-3708AD352E3A}"/>
              </a:ext>
            </a:extLst>
          </p:cNvPr>
          <p:cNvSpPr>
            <a:spLocks noGrp="1" noRot="1" noChangeAspect="1"/>
          </p:cNvSpPr>
          <p:nvPr>
            <p:ph type="sldImg"/>
          </p:nvPr>
        </p:nvSpPr>
        <p:spPr>
          <a:xfrm>
            <a:off x="703263" y="1154113"/>
            <a:ext cx="5543550" cy="3117850"/>
          </a:xfrm>
        </p:spPr>
      </p:sp>
      <p:sp>
        <p:nvSpPr>
          <p:cNvPr id="3" name="Notes Placeholder 2">
            <a:extLst>
              <a:ext uri="{FF2B5EF4-FFF2-40B4-BE49-F238E27FC236}">
                <a16:creationId xmlns:a16="http://schemas.microsoft.com/office/drawing/2014/main" id="{7D64FA95-CC92-9493-E0F9-A0AA1E0A7F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E71E5D2-0044-5020-5B77-C9A27FDA9CEF}"/>
              </a:ext>
            </a:extLst>
          </p:cNvPr>
          <p:cNvSpPr>
            <a:spLocks noGrp="1"/>
          </p:cNvSpPr>
          <p:nvPr>
            <p:ph type="sldNum" sz="quarter" idx="5"/>
          </p:nvPr>
        </p:nvSpPr>
        <p:spPr/>
        <p:txBody>
          <a:bodyPr/>
          <a:lstStyle/>
          <a:p>
            <a:fld id="{67E4392C-2B4B-48D6-93AB-A6BA1F0F6B80}" type="slidenum">
              <a:rPr lang="en-US" smtClean="0"/>
              <a:t>26</a:t>
            </a:fld>
            <a:endParaRPr lang="en-US"/>
          </a:p>
        </p:txBody>
      </p:sp>
    </p:spTree>
    <p:extLst>
      <p:ext uri="{BB962C8B-B14F-4D97-AF65-F5344CB8AC3E}">
        <p14:creationId xmlns:p14="http://schemas.microsoft.com/office/powerpoint/2010/main" val="728020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E1715-0317-6B13-771B-6B6CE2044B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7DBEF8-B159-2EB8-FFFB-E62D9627A7DA}"/>
              </a:ext>
            </a:extLst>
          </p:cNvPr>
          <p:cNvSpPr>
            <a:spLocks noGrp="1" noRot="1" noChangeAspect="1"/>
          </p:cNvSpPr>
          <p:nvPr>
            <p:ph type="sldImg"/>
          </p:nvPr>
        </p:nvSpPr>
        <p:spPr>
          <a:xfrm>
            <a:off x="703263" y="1154113"/>
            <a:ext cx="5543550" cy="3117850"/>
          </a:xfrm>
        </p:spPr>
      </p:sp>
      <p:sp>
        <p:nvSpPr>
          <p:cNvPr id="3" name="Notes Placeholder 2">
            <a:extLst>
              <a:ext uri="{FF2B5EF4-FFF2-40B4-BE49-F238E27FC236}">
                <a16:creationId xmlns:a16="http://schemas.microsoft.com/office/drawing/2014/main" id="{A3357BCE-82D9-7355-8BD6-545F9C94E90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3D96470-4D24-EDF5-CF41-B9B49292FE1F}"/>
              </a:ext>
            </a:extLst>
          </p:cNvPr>
          <p:cNvSpPr>
            <a:spLocks noGrp="1"/>
          </p:cNvSpPr>
          <p:nvPr>
            <p:ph type="sldNum" sz="quarter" idx="5"/>
          </p:nvPr>
        </p:nvSpPr>
        <p:spPr/>
        <p:txBody>
          <a:bodyPr/>
          <a:lstStyle/>
          <a:p>
            <a:fld id="{67E4392C-2B4B-48D6-93AB-A6BA1F0F6B80}" type="slidenum">
              <a:rPr lang="en-US" smtClean="0"/>
              <a:t>27</a:t>
            </a:fld>
            <a:endParaRPr lang="en-US"/>
          </a:p>
        </p:txBody>
      </p:sp>
    </p:spTree>
    <p:extLst>
      <p:ext uri="{BB962C8B-B14F-4D97-AF65-F5344CB8AC3E}">
        <p14:creationId xmlns:p14="http://schemas.microsoft.com/office/powerpoint/2010/main" val="2972800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9B1F7-26A6-CEF7-F535-F9314F4C2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E03226-5C3A-5168-1D2F-848B0E9AA42C}"/>
              </a:ext>
            </a:extLst>
          </p:cNvPr>
          <p:cNvSpPr>
            <a:spLocks noGrp="1" noRot="1" noChangeAspect="1"/>
          </p:cNvSpPr>
          <p:nvPr>
            <p:ph type="sldImg"/>
          </p:nvPr>
        </p:nvSpPr>
        <p:spPr>
          <a:xfrm>
            <a:off x="703263" y="1154113"/>
            <a:ext cx="5543550" cy="3117850"/>
          </a:xfrm>
        </p:spPr>
      </p:sp>
      <p:sp>
        <p:nvSpPr>
          <p:cNvPr id="3" name="Notes Placeholder 2">
            <a:extLst>
              <a:ext uri="{FF2B5EF4-FFF2-40B4-BE49-F238E27FC236}">
                <a16:creationId xmlns:a16="http://schemas.microsoft.com/office/drawing/2014/main" id="{F18F6064-A612-CF5B-BBE0-F2E6DDBD8B6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D6CB0E8-1C58-A252-E7EE-7D77FDC569BE}"/>
              </a:ext>
            </a:extLst>
          </p:cNvPr>
          <p:cNvSpPr>
            <a:spLocks noGrp="1"/>
          </p:cNvSpPr>
          <p:nvPr>
            <p:ph type="sldNum" sz="quarter" idx="5"/>
          </p:nvPr>
        </p:nvSpPr>
        <p:spPr/>
        <p:txBody>
          <a:bodyPr/>
          <a:lstStyle/>
          <a:p>
            <a:fld id="{67E4392C-2B4B-48D6-93AB-A6BA1F0F6B80}" type="slidenum">
              <a:rPr lang="en-US" smtClean="0"/>
              <a:t>28</a:t>
            </a:fld>
            <a:endParaRPr lang="en-US"/>
          </a:p>
        </p:txBody>
      </p:sp>
    </p:spTree>
    <p:extLst>
      <p:ext uri="{BB962C8B-B14F-4D97-AF65-F5344CB8AC3E}">
        <p14:creationId xmlns:p14="http://schemas.microsoft.com/office/powerpoint/2010/main" val="694400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FAE6F-648A-867B-05C0-DD70DAC886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6B4A36-73FB-9C9E-6519-49DE0A2A0D59}"/>
              </a:ext>
            </a:extLst>
          </p:cNvPr>
          <p:cNvSpPr>
            <a:spLocks noGrp="1" noRot="1" noChangeAspect="1"/>
          </p:cNvSpPr>
          <p:nvPr>
            <p:ph type="sldImg"/>
          </p:nvPr>
        </p:nvSpPr>
        <p:spPr>
          <a:xfrm>
            <a:off x="703263" y="1154113"/>
            <a:ext cx="5543550" cy="3117850"/>
          </a:xfrm>
        </p:spPr>
      </p:sp>
      <p:sp>
        <p:nvSpPr>
          <p:cNvPr id="3" name="Notes Placeholder 2">
            <a:extLst>
              <a:ext uri="{FF2B5EF4-FFF2-40B4-BE49-F238E27FC236}">
                <a16:creationId xmlns:a16="http://schemas.microsoft.com/office/drawing/2014/main" id="{FEFDAF82-C866-DCF0-6F89-4DABA10A1C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9B9B9D6-254D-0FDE-DBAE-1B41D1704E38}"/>
              </a:ext>
            </a:extLst>
          </p:cNvPr>
          <p:cNvSpPr>
            <a:spLocks noGrp="1"/>
          </p:cNvSpPr>
          <p:nvPr>
            <p:ph type="sldNum" sz="quarter" idx="5"/>
          </p:nvPr>
        </p:nvSpPr>
        <p:spPr/>
        <p:txBody>
          <a:bodyPr/>
          <a:lstStyle/>
          <a:p>
            <a:fld id="{67E4392C-2B4B-48D6-93AB-A6BA1F0F6B80}" type="slidenum">
              <a:rPr lang="en-US" smtClean="0"/>
              <a:t>29</a:t>
            </a:fld>
            <a:endParaRPr lang="en-US"/>
          </a:p>
        </p:txBody>
      </p:sp>
    </p:spTree>
    <p:extLst>
      <p:ext uri="{BB962C8B-B14F-4D97-AF65-F5344CB8AC3E}">
        <p14:creationId xmlns:p14="http://schemas.microsoft.com/office/powerpoint/2010/main" val="6622765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FECAC-469C-7CF7-F264-EE1D12929C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4BFAFE-07E7-A9FE-530F-321BCC763541}"/>
              </a:ext>
            </a:extLst>
          </p:cNvPr>
          <p:cNvSpPr>
            <a:spLocks noGrp="1" noRot="1" noChangeAspect="1"/>
          </p:cNvSpPr>
          <p:nvPr>
            <p:ph type="sldImg"/>
          </p:nvPr>
        </p:nvSpPr>
        <p:spPr>
          <a:xfrm>
            <a:off x="703263" y="1154113"/>
            <a:ext cx="5543550" cy="3117850"/>
          </a:xfrm>
        </p:spPr>
      </p:sp>
      <p:sp>
        <p:nvSpPr>
          <p:cNvPr id="3" name="Notes Placeholder 2">
            <a:extLst>
              <a:ext uri="{FF2B5EF4-FFF2-40B4-BE49-F238E27FC236}">
                <a16:creationId xmlns:a16="http://schemas.microsoft.com/office/drawing/2014/main" id="{DB405EC9-AE3B-FFB3-60E9-645CA60195C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3E002F8-D897-9F3D-C2CD-01C2FAF4A881}"/>
              </a:ext>
            </a:extLst>
          </p:cNvPr>
          <p:cNvSpPr>
            <a:spLocks noGrp="1"/>
          </p:cNvSpPr>
          <p:nvPr>
            <p:ph type="sldNum" sz="quarter" idx="5"/>
          </p:nvPr>
        </p:nvSpPr>
        <p:spPr/>
        <p:txBody>
          <a:bodyPr/>
          <a:lstStyle/>
          <a:p>
            <a:fld id="{67E4392C-2B4B-48D6-93AB-A6BA1F0F6B80}" type="slidenum">
              <a:rPr lang="en-US" smtClean="0"/>
              <a:t>30</a:t>
            </a:fld>
            <a:endParaRPr lang="en-US"/>
          </a:p>
        </p:txBody>
      </p:sp>
    </p:spTree>
    <p:extLst>
      <p:ext uri="{BB962C8B-B14F-4D97-AF65-F5344CB8AC3E}">
        <p14:creationId xmlns:p14="http://schemas.microsoft.com/office/powerpoint/2010/main" val="496730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3</a:t>
            </a:fld>
            <a:endParaRPr lang="en-US"/>
          </a:p>
        </p:txBody>
      </p:sp>
    </p:spTree>
    <p:extLst>
      <p:ext uri="{BB962C8B-B14F-4D97-AF65-F5344CB8AC3E}">
        <p14:creationId xmlns:p14="http://schemas.microsoft.com/office/powerpoint/2010/main" val="42222551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4E3EC-A6DB-1149-5161-0E5076F022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264291-3B99-5AF8-FFC0-431EC07D09DB}"/>
              </a:ext>
            </a:extLst>
          </p:cNvPr>
          <p:cNvSpPr>
            <a:spLocks noGrp="1" noRot="1" noChangeAspect="1"/>
          </p:cNvSpPr>
          <p:nvPr>
            <p:ph type="sldImg"/>
          </p:nvPr>
        </p:nvSpPr>
        <p:spPr>
          <a:xfrm>
            <a:off x="703263" y="1154113"/>
            <a:ext cx="5543550" cy="3117850"/>
          </a:xfrm>
        </p:spPr>
      </p:sp>
      <p:sp>
        <p:nvSpPr>
          <p:cNvPr id="3" name="Notes Placeholder 2">
            <a:extLst>
              <a:ext uri="{FF2B5EF4-FFF2-40B4-BE49-F238E27FC236}">
                <a16:creationId xmlns:a16="http://schemas.microsoft.com/office/drawing/2014/main" id="{F409C028-F1A4-2116-D6B5-BC960BD1D9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89E4377-C543-F950-303A-89F00872A2DF}"/>
              </a:ext>
            </a:extLst>
          </p:cNvPr>
          <p:cNvSpPr>
            <a:spLocks noGrp="1"/>
          </p:cNvSpPr>
          <p:nvPr>
            <p:ph type="sldNum" sz="quarter" idx="5"/>
          </p:nvPr>
        </p:nvSpPr>
        <p:spPr/>
        <p:txBody>
          <a:bodyPr/>
          <a:lstStyle/>
          <a:p>
            <a:fld id="{67E4392C-2B4B-48D6-93AB-A6BA1F0F6B80}" type="slidenum">
              <a:rPr lang="en-US" smtClean="0"/>
              <a:t>31</a:t>
            </a:fld>
            <a:endParaRPr lang="en-US"/>
          </a:p>
        </p:txBody>
      </p:sp>
    </p:spTree>
    <p:extLst>
      <p:ext uri="{BB962C8B-B14F-4D97-AF65-F5344CB8AC3E}">
        <p14:creationId xmlns:p14="http://schemas.microsoft.com/office/powerpoint/2010/main" val="12382137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32</a:t>
            </a:fld>
            <a:endParaRPr lang="en-US"/>
          </a:p>
        </p:txBody>
      </p:sp>
    </p:spTree>
    <p:extLst>
      <p:ext uri="{BB962C8B-B14F-4D97-AF65-F5344CB8AC3E}">
        <p14:creationId xmlns:p14="http://schemas.microsoft.com/office/powerpoint/2010/main" val="1588604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33</a:t>
            </a:fld>
            <a:endParaRPr lang="en-US"/>
          </a:p>
        </p:txBody>
      </p:sp>
    </p:spTree>
    <p:extLst>
      <p:ext uri="{BB962C8B-B14F-4D97-AF65-F5344CB8AC3E}">
        <p14:creationId xmlns:p14="http://schemas.microsoft.com/office/powerpoint/2010/main" val="3826394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handout of the proposed vote centers and a list of drop boxes were handed out at the start of the meeting for your review. They will be accessible via the Placer County Elections website (</a:t>
            </a:r>
            <a:r>
              <a:rPr lang="en-US" b="1" dirty="0"/>
              <a:t>www.placercountyelections.gov</a:t>
            </a:r>
            <a:r>
              <a:rPr lang="en-US" dirty="0"/>
              <a:t>) as soon as they are completed.</a:t>
            </a:r>
          </a:p>
        </p:txBody>
      </p:sp>
      <p:sp>
        <p:nvSpPr>
          <p:cNvPr id="4" name="Slide Number Placeholder 3"/>
          <p:cNvSpPr>
            <a:spLocks noGrp="1"/>
          </p:cNvSpPr>
          <p:nvPr>
            <p:ph type="sldNum" sz="quarter" idx="5"/>
          </p:nvPr>
        </p:nvSpPr>
        <p:spPr/>
        <p:txBody>
          <a:bodyPr/>
          <a:lstStyle/>
          <a:p>
            <a:fld id="{67E4392C-2B4B-48D6-93AB-A6BA1F0F6B80}" type="slidenum">
              <a:rPr lang="en-US" smtClean="0"/>
              <a:t>4</a:t>
            </a:fld>
            <a:endParaRPr lang="en-US"/>
          </a:p>
        </p:txBody>
      </p:sp>
    </p:spTree>
    <p:extLst>
      <p:ext uri="{BB962C8B-B14F-4D97-AF65-F5344CB8AC3E}">
        <p14:creationId xmlns:p14="http://schemas.microsoft.com/office/powerpoint/2010/main" val="700741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handout of the proposed vote centers and a list of drop boxes were handed out at the start of the meeting for your review. They will be accessible via the Placer County Elections website (</a:t>
            </a:r>
            <a:r>
              <a:rPr lang="en-US" b="1" dirty="0"/>
              <a:t>www.placercountyelections.gov</a:t>
            </a:r>
            <a:r>
              <a:rPr lang="en-US" dirty="0"/>
              <a:t>) as soon as they are completed.</a:t>
            </a:r>
          </a:p>
        </p:txBody>
      </p:sp>
      <p:sp>
        <p:nvSpPr>
          <p:cNvPr id="4" name="Slide Number Placeholder 3"/>
          <p:cNvSpPr>
            <a:spLocks noGrp="1"/>
          </p:cNvSpPr>
          <p:nvPr>
            <p:ph type="sldNum" sz="quarter" idx="5"/>
          </p:nvPr>
        </p:nvSpPr>
        <p:spPr/>
        <p:txBody>
          <a:bodyPr/>
          <a:lstStyle/>
          <a:p>
            <a:fld id="{67E4392C-2B4B-48D6-93AB-A6BA1F0F6B80}" type="slidenum">
              <a:rPr lang="en-US" smtClean="0"/>
              <a:t>5</a:t>
            </a:fld>
            <a:endParaRPr lang="en-US"/>
          </a:p>
        </p:txBody>
      </p:sp>
    </p:spTree>
    <p:extLst>
      <p:ext uri="{BB962C8B-B14F-4D97-AF65-F5344CB8AC3E}">
        <p14:creationId xmlns:p14="http://schemas.microsoft.com/office/powerpoint/2010/main" val="2921537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handout of the proposed vote centers and a list of drop boxes were handed out at the start of the meeting for your review. They will be accessible via the Placer County Elections website (</a:t>
            </a:r>
            <a:r>
              <a:rPr lang="en-US" b="1" dirty="0"/>
              <a:t>www.placercountyelections.gov</a:t>
            </a:r>
            <a:r>
              <a:rPr lang="en-US" dirty="0"/>
              <a:t>) as soon as they are completed.</a:t>
            </a:r>
          </a:p>
        </p:txBody>
      </p:sp>
      <p:sp>
        <p:nvSpPr>
          <p:cNvPr id="4" name="Slide Number Placeholder 3"/>
          <p:cNvSpPr>
            <a:spLocks noGrp="1"/>
          </p:cNvSpPr>
          <p:nvPr>
            <p:ph type="sldNum" sz="quarter" idx="5"/>
          </p:nvPr>
        </p:nvSpPr>
        <p:spPr/>
        <p:txBody>
          <a:bodyPr/>
          <a:lstStyle/>
          <a:p>
            <a:fld id="{67E4392C-2B4B-48D6-93AB-A6BA1F0F6B80}" type="slidenum">
              <a:rPr lang="en-US" smtClean="0"/>
              <a:t>6</a:t>
            </a:fld>
            <a:endParaRPr lang="en-US"/>
          </a:p>
        </p:txBody>
      </p:sp>
    </p:spTree>
    <p:extLst>
      <p:ext uri="{BB962C8B-B14F-4D97-AF65-F5344CB8AC3E}">
        <p14:creationId xmlns:p14="http://schemas.microsoft.com/office/powerpoint/2010/main" val="3278061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dirty="0">
                <a:solidFill>
                  <a:srgbClr val="304E4E"/>
                </a:solidFill>
                <a:latin typeface="Noto Serif" panose="02020600060500020200" pitchFamily="18" charset="0"/>
              </a:rPr>
              <a:t>11-Day Vote Centers: ​</a:t>
            </a:r>
            <a:endParaRPr lang="en-US" b="0" i="0" dirty="0">
              <a:solidFill>
                <a:srgbClr val="444444"/>
              </a:solidFill>
              <a:effectLst/>
              <a:latin typeface="Calibri" panose="020F0502020204030204" pitchFamily="34" charset="0"/>
            </a:endParaRPr>
          </a:p>
          <a:p>
            <a:pPr algn="l" rtl="0" fontAlgn="base"/>
            <a:r>
              <a:rPr lang="en-US" sz="1800" dirty="0">
                <a:solidFill>
                  <a:srgbClr val="304E4E"/>
                </a:solidFill>
                <a:latin typeface="Noto Serif" panose="02020600060500020200" pitchFamily="18" charset="0"/>
              </a:rPr>
              <a:t>​</a:t>
            </a:r>
            <a:endParaRPr lang="en-US" b="0" i="0" dirty="0">
              <a:solidFill>
                <a:srgbClr val="444444"/>
              </a:solidFill>
              <a:effectLst/>
              <a:latin typeface="Calibri" panose="020F0502020204030204" pitchFamily="34" charset="0"/>
            </a:endParaRPr>
          </a:p>
          <a:p>
            <a:pPr algn="l" rtl="0" fontAlgn="base"/>
            <a:r>
              <a:rPr lang="en-US" sz="1800" dirty="0">
                <a:solidFill>
                  <a:srgbClr val="304E4E"/>
                </a:solidFill>
                <a:latin typeface="Noto Serif" panose="02020600060500020200" pitchFamily="18" charset="0"/>
              </a:rPr>
              <a:t>Starting on the Saturday two weekends before the election, 11-day vote centers will become available throughout Placer County. These centers give the public the opportunity to register to vote, obtain a replacement ballot, submit their voted ballot or vote in person.</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7</a:t>
            </a:fld>
            <a:endParaRPr lang="en-US"/>
          </a:p>
        </p:txBody>
      </p:sp>
    </p:spTree>
    <p:extLst>
      <p:ext uri="{BB962C8B-B14F-4D97-AF65-F5344CB8AC3E}">
        <p14:creationId xmlns:p14="http://schemas.microsoft.com/office/powerpoint/2010/main" val="1907095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dirty="0">
                <a:solidFill>
                  <a:srgbClr val="304E4E"/>
                </a:solidFill>
                <a:latin typeface="Noto Serif" panose="02020600060500020200" pitchFamily="18" charset="0"/>
              </a:rPr>
              <a:t>4-Day Vote Centers:​</a:t>
            </a:r>
            <a:endParaRPr lang="en-US" b="0" i="0" dirty="0">
              <a:solidFill>
                <a:srgbClr val="444444"/>
              </a:solidFill>
              <a:effectLst/>
              <a:latin typeface="Calibri" panose="020F0502020204030204" pitchFamily="34" charset="0"/>
            </a:endParaRPr>
          </a:p>
          <a:p>
            <a:pPr algn="l" rtl="0" fontAlgn="base"/>
            <a:r>
              <a:rPr lang="en-US" sz="1800" dirty="0">
                <a:solidFill>
                  <a:srgbClr val="304E4E"/>
                </a:solidFill>
                <a:latin typeface="Noto Serif" panose="02020600060500020200" pitchFamily="18" charset="0"/>
              </a:rPr>
              <a:t>​</a:t>
            </a:r>
            <a:endParaRPr lang="en-US" b="0" i="0" dirty="0">
              <a:solidFill>
                <a:srgbClr val="444444"/>
              </a:solidFill>
              <a:effectLst/>
              <a:latin typeface="Calibri" panose="020F0502020204030204" pitchFamily="34" charset="0"/>
            </a:endParaRPr>
          </a:p>
          <a:p>
            <a:pPr algn="l" rtl="0" fontAlgn="base"/>
            <a:r>
              <a:rPr lang="en-US" sz="1800" dirty="0">
                <a:solidFill>
                  <a:srgbClr val="304E4E"/>
                </a:solidFill>
                <a:latin typeface="Noto Serif" panose="02020600060500020200" pitchFamily="18" charset="0"/>
              </a:rPr>
              <a:t>On the Saturday four days prior to the election, more locations will be included across the county to offer convenient options to voters and citizens as demand increases.</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8</a:t>
            </a:fld>
            <a:endParaRPr lang="en-US"/>
          </a:p>
        </p:txBody>
      </p:sp>
    </p:spTree>
    <p:extLst>
      <p:ext uri="{BB962C8B-B14F-4D97-AF65-F5344CB8AC3E}">
        <p14:creationId xmlns:p14="http://schemas.microsoft.com/office/powerpoint/2010/main" val="1634111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304E4E"/>
              </a:solidFill>
              <a:effectLst/>
              <a:latin typeface="Noto Serif" panose="02020600060500020200" pitchFamily="18" charset="0"/>
            </a:endParaRPr>
          </a:p>
          <a:p>
            <a:pPr algn="l"/>
            <a:r>
              <a:rPr lang="en-US" dirty="0">
                <a:solidFill>
                  <a:srgbClr val="304E4E"/>
                </a:solidFill>
                <a:latin typeface="Noto Serif" panose="02020600060500020200" pitchFamily="18" charset="0"/>
              </a:rPr>
              <a:t>T</a:t>
            </a:r>
            <a:r>
              <a:rPr lang="en-US" b="0" i="0" dirty="0">
                <a:solidFill>
                  <a:srgbClr val="304E4E"/>
                </a:solidFill>
                <a:effectLst/>
                <a:latin typeface="Noto Serif" panose="02020600060500020200" pitchFamily="18" charset="0"/>
              </a:rPr>
              <a:t>o allow transit riders the shortest walk to a vote center location, the site should be as close to public transit as possible.</a:t>
            </a:r>
          </a:p>
          <a:p>
            <a:pPr algn="l"/>
            <a:endParaRPr lang="en-US" b="0" i="0" dirty="0">
              <a:solidFill>
                <a:srgbClr val="304E4E"/>
              </a:solidFill>
              <a:effectLst/>
              <a:latin typeface="Noto Serif" panose="02020600060500020200" pitchFamily="18" charset="0"/>
            </a:endParaRPr>
          </a:p>
          <a:p>
            <a:pPr algn="l"/>
            <a:r>
              <a:rPr lang="en-US" b="0" i="0" dirty="0">
                <a:solidFill>
                  <a:srgbClr val="304E4E"/>
                </a:solidFill>
                <a:effectLst/>
                <a:latin typeface="Noto Serif" panose="02020600060500020200" pitchFamily="18" charset="0"/>
              </a:rPr>
              <a:t>The majority of the proposed vote center locations are within 200 feet of a designated bus stop.</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9</a:t>
            </a:fld>
            <a:endParaRPr lang="en-US"/>
          </a:p>
        </p:txBody>
      </p:sp>
    </p:spTree>
    <p:extLst>
      <p:ext uri="{BB962C8B-B14F-4D97-AF65-F5344CB8AC3E}">
        <p14:creationId xmlns:p14="http://schemas.microsoft.com/office/powerpoint/2010/main" val="3087792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2C279-EC46-1CEB-F051-5AE892629119}"/>
              </a:ext>
            </a:extLst>
          </p:cNvPr>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EC599EB2-BDC8-F4B9-79B0-6645F3FF689A}"/>
              </a:ext>
            </a:extLst>
          </p:cNvPr>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1D4F4603-BE06-0EDF-A179-47AD5F373AD3}"/>
              </a:ext>
            </a:extLst>
          </p:cNvPr>
          <p:cNvSpPr>
            <a:spLocks noGrp="1"/>
          </p:cNvSpPr>
          <p:nvPr>
            <p:ph type="dt" sz="half" idx="10"/>
          </p:nvPr>
        </p:nvSpPr>
        <p:spPr/>
        <p:txBody>
          <a:bodyPr/>
          <a:lstStyle/>
          <a:p>
            <a:fld id="{0155AB83-92EB-4B7C-A04A-78F3CF221848}" type="datetimeFigureOut">
              <a:rPr lang="en-US" smtClean="0"/>
              <a:t>8/7/2025</a:t>
            </a:fld>
            <a:endParaRPr lang="en-US"/>
          </a:p>
        </p:txBody>
      </p:sp>
      <p:sp>
        <p:nvSpPr>
          <p:cNvPr id="5" name="Footer Placeholder 4">
            <a:extLst>
              <a:ext uri="{FF2B5EF4-FFF2-40B4-BE49-F238E27FC236}">
                <a16:creationId xmlns:a16="http://schemas.microsoft.com/office/drawing/2014/main" id="{C8F991B7-2FB5-BE8D-9DDF-6BF74607A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0DA19B-C6F1-F0B1-70E7-EB0A6111AEF3}"/>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4199560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BAA05-134F-A3C2-6E9E-63382ED6B2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D9D04-313D-3E2A-B792-CDBDB8E445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8E5009-4B24-BEC6-A842-7704A78B2216}"/>
              </a:ext>
            </a:extLst>
          </p:cNvPr>
          <p:cNvSpPr>
            <a:spLocks noGrp="1"/>
          </p:cNvSpPr>
          <p:nvPr>
            <p:ph type="dt" sz="half" idx="10"/>
          </p:nvPr>
        </p:nvSpPr>
        <p:spPr/>
        <p:txBody>
          <a:bodyPr/>
          <a:lstStyle/>
          <a:p>
            <a:fld id="{0155AB83-92EB-4B7C-A04A-78F3CF221848}" type="datetimeFigureOut">
              <a:rPr lang="en-US" smtClean="0"/>
              <a:t>8/7/2025</a:t>
            </a:fld>
            <a:endParaRPr lang="en-US"/>
          </a:p>
        </p:txBody>
      </p:sp>
      <p:sp>
        <p:nvSpPr>
          <p:cNvPr id="5" name="Footer Placeholder 4">
            <a:extLst>
              <a:ext uri="{FF2B5EF4-FFF2-40B4-BE49-F238E27FC236}">
                <a16:creationId xmlns:a16="http://schemas.microsoft.com/office/drawing/2014/main" id="{0108C5F7-0DF5-798C-8DEA-DEA44B5850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52A479-A0CA-8854-CD04-8F29F4180C53}"/>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1664401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0B3448-4F24-25CD-3503-D34E739AEB32}"/>
              </a:ext>
            </a:extLst>
          </p:cNvPr>
          <p:cNvSpPr>
            <a:spLocks noGrp="1"/>
          </p:cNvSpPr>
          <p:nvPr>
            <p:ph type="title" orient="vert"/>
          </p:nvPr>
        </p:nvSpPr>
        <p:spPr>
          <a:xfrm>
            <a:off x="17452072" y="730250"/>
            <a:ext cx="5258485"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DA0FF8-9E92-E2F8-7EA1-36C5F03D421A}"/>
              </a:ext>
            </a:extLst>
          </p:cNvPr>
          <p:cNvSpPr>
            <a:spLocks noGrp="1"/>
          </p:cNvSpPr>
          <p:nvPr>
            <p:ph type="body" orient="vert" idx="1"/>
          </p:nvPr>
        </p:nvSpPr>
        <p:spPr>
          <a:xfrm>
            <a:off x="1676618" y="730250"/>
            <a:ext cx="15470614"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76E94-E048-EBDE-D68C-456336A8F510}"/>
              </a:ext>
            </a:extLst>
          </p:cNvPr>
          <p:cNvSpPr>
            <a:spLocks noGrp="1"/>
          </p:cNvSpPr>
          <p:nvPr>
            <p:ph type="dt" sz="half" idx="10"/>
          </p:nvPr>
        </p:nvSpPr>
        <p:spPr/>
        <p:txBody>
          <a:bodyPr/>
          <a:lstStyle/>
          <a:p>
            <a:fld id="{0155AB83-92EB-4B7C-A04A-78F3CF221848}" type="datetimeFigureOut">
              <a:rPr lang="en-US" smtClean="0"/>
              <a:t>8/7/2025</a:t>
            </a:fld>
            <a:endParaRPr lang="en-US"/>
          </a:p>
        </p:txBody>
      </p:sp>
      <p:sp>
        <p:nvSpPr>
          <p:cNvPr id="5" name="Footer Placeholder 4">
            <a:extLst>
              <a:ext uri="{FF2B5EF4-FFF2-40B4-BE49-F238E27FC236}">
                <a16:creationId xmlns:a16="http://schemas.microsoft.com/office/drawing/2014/main" id="{EB1E0E28-4CAD-8345-9884-E6D38B195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68B279-6B4C-7BF2-3DC2-0AAE20200364}"/>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1200333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B3500-C973-0539-27CC-449BA71C4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CCA2-0775-157C-9957-9C29F992A7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07D446-FD85-8C15-61B5-EA384924C39D}"/>
              </a:ext>
            </a:extLst>
          </p:cNvPr>
          <p:cNvSpPr>
            <a:spLocks noGrp="1"/>
          </p:cNvSpPr>
          <p:nvPr>
            <p:ph type="dt" sz="half" idx="10"/>
          </p:nvPr>
        </p:nvSpPr>
        <p:spPr/>
        <p:txBody>
          <a:bodyPr/>
          <a:lstStyle/>
          <a:p>
            <a:fld id="{0155AB83-92EB-4B7C-A04A-78F3CF221848}" type="datetimeFigureOut">
              <a:rPr lang="en-US" smtClean="0"/>
              <a:t>8/7/2025</a:t>
            </a:fld>
            <a:endParaRPr lang="en-US"/>
          </a:p>
        </p:txBody>
      </p:sp>
      <p:sp>
        <p:nvSpPr>
          <p:cNvPr id="5" name="Footer Placeholder 4">
            <a:extLst>
              <a:ext uri="{FF2B5EF4-FFF2-40B4-BE49-F238E27FC236}">
                <a16:creationId xmlns:a16="http://schemas.microsoft.com/office/drawing/2014/main" id="{88B9B34E-7E74-6929-5E35-A8EFF8582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FF5E9B-743F-A631-7EE7-56054E7BF571}"/>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463175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0853A-6466-46AC-0646-FC04FA7EE2E9}"/>
              </a:ext>
            </a:extLst>
          </p:cNvPr>
          <p:cNvSpPr>
            <a:spLocks noGrp="1"/>
          </p:cNvSpPr>
          <p:nvPr>
            <p:ph type="title"/>
          </p:nvPr>
        </p:nvSpPr>
        <p:spPr>
          <a:xfrm>
            <a:off x="1663917" y="3419477"/>
            <a:ext cx="21033938" cy="5705474"/>
          </a:xfr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4E0567E4-D258-9E58-6166-40FFBB6B0E94}"/>
              </a:ext>
            </a:extLst>
          </p:cNvPr>
          <p:cNvSpPr>
            <a:spLocks noGrp="1"/>
          </p:cNvSpPr>
          <p:nvPr>
            <p:ph type="body" idx="1"/>
          </p:nvPr>
        </p:nvSpPr>
        <p:spPr>
          <a:xfrm>
            <a:off x="1663917" y="9178927"/>
            <a:ext cx="21033938"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9EE422-805B-E144-656B-24D330F8B971}"/>
              </a:ext>
            </a:extLst>
          </p:cNvPr>
          <p:cNvSpPr>
            <a:spLocks noGrp="1"/>
          </p:cNvSpPr>
          <p:nvPr>
            <p:ph type="dt" sz="half" idx="10"/>
          </p:nvPr>
        </p:nvSpPr>
        <p:spPr/>
        <p:txBody>
          <a:bodyPr/>
          <a:lstStyle/>
          <a:p>
            <a:fld id="{0155AB83-92EB-4B7C-A04A-78F3CF221848}" type="datetimeFigureOut">
              <a:rPr lang="en-US" smtClean="0"/>
              <a:t>8/7/2025</a:t>
            </a:fld>
            <a:endParaRPr lang="en-US"/>
          </a:p>
        </p:txBody>
      </p:sp>
      <p:sp>
        <p:nvSpPr>
          <p:cNvPr id="5" name="Footer Placeholder 4">
            <a:extLst>
              <a:ext uri="{FF2B5EF4-FFF2-40B4-BE49-F238E27FC236}">
                <a16:creationId xmlns:a16="http://schemas.microsoft.com/office/drawing/2014/main" id="{73B30A79-DA2F-2705-D0BF-4A19E4323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251306-EA4E-18DA-6CBE-0F01B0F26D51}"/>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236801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5375A-4978-08C7-4396-17DE63D598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675D98-FCBE-A857-1191-62C3551BAE93}"/>
              </a:ext>
            </a:extLst>
          </p:cNvPr>
          <p:cNvSpPr>
            <a:spLocks noGrp="1"/>
          </p:cNvSpPr>
          <p:nvPr>
            <p:ph sz="half" idx="1"/>
          </p:nvPr>
        </p:nvSpPr>
        <p:spPr>
          <a:xfrm>
            <a:off x="1676618" y="3651250"/>
            <a:ext cx="10364549"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D9F93B-D248-7E97-D0D1-6906F2EC2882}"/>
              </a:ext>
            </a:extLst>
          </p:cNvPr>
          <p:cNvSpPr>
            <a:spLocks noGrp="1"/>
          </p:cNvSpPr>
          <p:nvPr>
            <p:ph sz="half" idx="2"/>
          </p:nvPr>
        </p:nvSpPr>
        <p:spPr>
          <a:xfrm>
            <a:off x="12346008" y="3651250"/>
            <a:ext cx="10364549"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B0BC90-A3BC-8C35-9359-AC49806D94BC}"/>
              </a:ext>
            </a:extLst>
          </p:cNvPr>
          <p:cNvSpPr>
            <a:spLocks noGrp="1"/>
          </p:cNvSpPr>
          <p:nvPr>
            <p:ph type="dt" sz="half" idx="10"/>
          </p:nvPr>
        </p:nvSpPr>
        <p:spPr/>
        <p:txBody>
          <a:bodyPr/>
          <a:lstStyle/>
          <a:p>
            <a:fld id="{0155AB83-92EB-4B7C-A04A-78F3CF221848}" type="datetimeFigureOut">
              <a:rPr lang="en-US" smtClean="0"/>
              <a:t>8/7/2025</a:t>
            </a:fld>
            <a:endParaRPr lang="en-US"/>
          </a:p>
        </p:txBody>
      </p:sp>
      <p:sp>
        <p:nvSpPr>
          <p:cNvPr id="6" name="Footer Placeholder 5">
            <a:extLst>
              <a:ext uri="{FF2B5EF4-FFF2-40B4-BE49-F238E27FC236}">
                <a16:creationId xmlns:a16="http://schemas.microsoft.com/office/drawing/2014/main" id="{381C637D-A8DF-F150-B19D-9A52823759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F936F3-71FD-6F44-E184-19232E6CB169}"/>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638899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360B-BB11-156B-BDC8-9D3CF7F3C1E7}"/>
              </a:ext>
            </a:extLst>
          </p:cNvPr>
          <p:cNvSpPr>
            <a:spLocks noGrp="1"/>
          </p:cNvSpPr>
          <p:nvPr>
            <p:ph type="title"/>
          </p:nvPr>
        </p:nvSpPr>
        <p:spPr>
          <a:xfrm>
            <a:off x="1679795" y="730251"/>
            <a:ext cx="21033938"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47142A-03CD-7473-2ED0-32CA7731C2C2}"/>
              </a:ext>
            </a:extLst>
          </p:cNvPr>
          <p:cNvSpPr>
            <a:spLocks noGrp="1"/>
          </p:cNvSpPr>
          <p:nvPr>
            <p:ph type="body" idx="1"/>
          </p:nvPr>
        </p:nvSpPr>
        <p:spPr>
          <a:xfrm>
            <a:off x="1679796" y="3362326"/>
            <a:ext cx="10316917"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99EFC3A1-D207-B73F-AA2E-767A411343C3}"/>
              </a:ext>
            </a:extLst>
          </p:cNvPr>
          <p:cNvSpPr>
            <a:spLocks noGrp="1"/>
          </p:cNvSpPr>
          <p:nvPr>
            <p:ph sz="half" idx="2"/>
          </p:nvPr>
        </p:nvSpPr>
        <p:spPr>
          <a:xfrm>
            <a:off x="1679796" y="5010150"/>
            <a:ext cx="10316917"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F599ED-97EB-C484-6186-A0B1AD77E9EE}"/>
              </a:ext>
            </a:extLst>
          </p:cNvPr>
          <p:cNvSpPr>
            <a:spLocks noGrp="1"/>
          </p:cNvSpPr>
          <p:nvPr>
            <p:ph type="body" sz="quarter" idx="3"/>
          </p:nvPr>
        </p:nvSpPr>
        <p:spPr>
          <a:xfrm>
            <a:off x="12346007" y="3362326"/>
            <a:ext cx="1036772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73261E75-61AA-E9BD-6F0F-A6E3EE56B704}"/>
              </a:ext>
            </a:extLst>
          </p:cNvPr>
          <p:cNvSpPr>
            <a:spLocks noGrp="1"/>
          </p:cNvSpPr>
          <p:nvPr>
            <p:ph sz="quarter" idx="4"/>
          </p:nvPr>
        </p:nvSpPr>
        <p:spPr>
          <a:xfrm>
            <a:off x="12346007" y="5010150"/>
            <a:ext cx="1036772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F159EA-B3CB-B14A-68B8-595E9A10D9F8}"/>
              </a:ext>
            </a:extLst>
          </p:cNvPr>
          <p:cNvSpPr>
            <a:spLocks noGrp="1"/>
          </p:cNvSpPr>
          <p:nvPr>
            <p:ph type="dt" sz="half" idx="10"/>
          </p:nvPr>
        </p:nvSpPr>
        <p:spPr/>
        <p:txBody>
          <a:bodyPr/>
          <a:lstStyle/>
          <a:p>
            <a:fld id="{0155AB83-92EB-4B7C-A04A-78F3CF221848}" type="datetimeFigureOut">
              <a:rPr lang="en-US" smtClean="0"/>
              <a:t>8/7/2025</a:t>
            </a:fld>
            <a:endParaRPr lang="en-US"/>
          </a:p>
        </p:txBody>
      </p:sp>
      <p:sp>
        <p:nvSpPr>
          <p:cNvPr id="8" name="Footer Placeholder 7">
            <a:extLst>
              <a:ext uri="{FF2B5EF4-FFF2-40B4-BE49-F238E27FC236}">
                <a16:creationId xmlns:a16="http://schemas.microsoft.com/office/drawing/2014/main" id="{426F045C-816C-7ABE-40B2-BBA7CE98AA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E1DFD7-0DBA-E0D5-66CC-E27BBC53EA3B}"/>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84755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2C45C-A2D6-4C04-82C5-485282BF84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B5C0BE-969C-8034-3CB2-3E3B6CAC45F3}"/>
              </a:ext>
            </a:extLst>
          </p:cNvPr>
          <p:cNvSpPr>
            <a:spLocks noGrp="1"/>
          </p:cNvSpPr>
          <p:nvPr>
            <p:ph type="dt" sz="half" idx="10"/>
          </p:nvPr>
        </p:nvSpPr>
        <p:spPr/>
        <p:txBody>
          <a:bodyPr/>
          <a:lstStyle/>
          <a:p>
            <a:fld id="{0155AB83-92EB-4B7C-A04A-78F3CF221848}" type="datetimeFigureOut">
              <a:rPr lang="en-US" smtClean="0"/>
              <a:t>8/7/2025</a:t>
            </a:fld>
            <a:endParaRPr lang="en-US"/>
          </a:p>
        </p:txBody>
      </p:sp>
      <p:sp>
        <p:nvSpPr>
          <p:cNvPr id="4" name="Footer Placeholder 3">
            <a:extLst>
              <a:ext uri="{FF2B5EF4-FFF2-40B4-BE49-F238E27FC236}">
                <a16:creationId xmlns:a16="http://schemas.microsoft.com/office/drawing/2014/main" id="{0B4FC9C8-8E5F-46FE-454C-A3FFDB60F6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E4A5CC-FFF2-C687-FB02-7B5B36854274}"/>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1585836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A5FBF4-EB8A-E226-80F7-F79C4D42D7C1}"/>
              </a:ext>
            </a:extLst>
          </p:cNvPr>
          <p:cNvSpPr>
            <a:spLocks noGrp="1"/>
          </p:cNvSpPr>
          <p:nvPr>
            <p:ph type="dt" sz="half" idx="10"/>
          </p:nvPr>
        </p:nvSpPr>
        <p:spPr/>
        <p:txBody>
          <a:bodyPr/>
          <a:lstStyle/>
          <a:p>
            <a:fld id="{0155AB83-92EB-4B7C-A04A-78F3CF221848}" type="datetimeFigureOut">
              <a:rPr lang="en-US" smtClean="0"/>
              <a:t>8/7/2025</a:t>
            </a:fld>
            <a:endParaRPr lang="en-US"/>
          </a:p>
        </p:txBody>
      </p:sp>
      <p:sp>
        <p:nvSpPr>
          <p:cNvPr id="3" name="Footer Placeholder 2">
            <a:extLst>
              <a:ext uri="{FF2B5EF4-FFF2-40B4-BE49-F238E27FC236}">
                <a16:creationId xmlns:a16="http://schemas.microsoft.com/office/drawing/2014/main" id="{C591464E-3BB4-353F-4234-40CAC93B83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83D6E8-8670-5018-2F4A-31486D427AD1}"/>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3242420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A3EC2-F6F4-C4A3-42F2-ADF085840212}"/>
              </a:ext>
            </a:extLst>
          </p:cNvPr>
          <p:cNvSpPr>
            <a:spLocks noGrp="1"/>
          </p:cNvSpPr>
          <p:nvPr>
            <p:ph type="title"/>
          </p:nvPr>
        </p:nvSpPr>
        <p:spPr>
          <a:xfrm>
            <a:off x="1679796" y="914400"/>
            <a:ext cx="7865498"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2E0AF017-87A0-FE84-4BA2-460BCB9B7A8C}"/>
              </a:ext>
            </a:extLst>
          </p:cNvPr>
          <p:cNvSpPr>
            <a:spLocks noGrp="1"/>
          </p:cNvSpPr>
          <p:nvPr>
            <p:ph idx="1"/>
          </p:nvPr>
        </p:nvSpPr>
        <p:spPr>
          <a:xfrm>
            <a:off x="10367726"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AFC216-BC17-AF18-567F-505297AC3BEA}"/>
              </a:ext>
            </a:extLst>
          </p:cNvPr>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1D71DCE3-ED8B-991A-F065-15F125A7D139}"/>
              </a:ext>
            </a:extLst>
          </p:cNvPr>
          <p:cNvSpPr>
            <a:spLocks noGrp="1"/>
          </p:cNvSpPr>
          <p:nvPr>
            <p:ph type="dt" sz="half" idx="10"/>
          </p:nvPr>
        </p:nvSpPr>
        <p:spPr/>
        <p:txBody>
          <a:bodyPr/>
          <a:lstStyle/>
          <a:p>
            <a:fld id="{0155AB83-92EB-4B7C-A04A-78F3CF221848}" type="datetimeFigureOut">
              <a:rPr lang="en-US" smtClean="0"/>
              <a:t>8/7/2025</a:t>
            </a:fld>
            <a:endParaRPr lang="en-US"/>
          </a:p>
        </p:txBody>
      </p:sp>
      <p:sp>
        <p:nvSpPr>
          <p:cNvPr id="6" name="Footer Placeholder 5">
            <a:extLst>
              <a:ext uri="{FF2B5EF4-FFF2-40B4-BE49-F238E27FC236}">
                <a16:creationId xmlns:a16="http://schemas.microsoft.com/office/drawing/2014/main" id="{44D8974D-4F29-2DA0-6A93-82180FA776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AB8FFF-9E83-4EE5-3BC8-3BC7A4D2CDC3}"/>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808501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9B2F5-217B-7F1F-318F-9F6E4DE397DA}"/>
              </a:ext>
            </a:extLst>
          </p:cNvPr>
          <p:cNvSpPr>
            <a:spLocks noGrp="1"/>
          </p:cNvSpPr>
          <p:nvPr>
            <p:ph type="title"/>
          </p:nvPr>
        </p:nvSpPr>
        <p:spPr>
          <a:xfrm>
            <a:off x="1679796" y="914400"/>
            <a:ext cx="7865498"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36D5EBF4-16E4-D354-8938-E4811631371D}"/>
              </a:ext>
            </a:extLst>
          </p:cNvPr>
          <p:cNvSpPr>
            <a:spLocks noGrp="1"/>
          </p:cNvSpPr>
          <p:nvPr>
            <p:ph type="pic" idx="1"/>
          </p:nvPr>
        </p:nvSpPr>
        <p:spPr>
          <a:xfrm>
            <a:off x="10367726" y="1974851"/>
            <a:ext cx="12346007"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C8202910-3102-8A74-82AA-BB8D12B980BA}"/>
              </a:ext>
            </a:extLst>
          </p:cNvPr>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86633E35-0772-DD3C-71E4-13A9144C860A}"/>
              </a:ext>
            </a:extLst>
          </p:cNvPr>
          <p:cNvSpPr>
            <a:spLocks noGrp="1"/>
          </p:cNvSpPr>
          <p:nvPr>
            <p:ph type="dt" sz="half" idx="10"/>
          </p:nvPr>
        </p:nvSpPr>
        <p:spPr/>
        <p:txBody>
          <a:bodyPr/>
          <a:lstStyle/>
          <a:p>
            <a:fld id="{0155AB83-92EB-4B7C-A04A-78F3CF221848}" type="datetimeFigureOut">
              <a:rPr lang="en-US" smtClean="0"/>
              <a:t>8/7/2025</a:t>
            </a:fld>
            <a:endParaRPr lang="en-US"/>
          </a:p>
        </p:txBody>
      </p:sp>
      <p:sp>
        <p:nvSpPr>
          <p:cNvPr id="6" name="Footer Placeholder 5">
            <a:extLst>
              <a:ext uri="{FF2B5EF4-FFF2-40B4-BE49-F238E27FC236}">
                <a16:creationId xmlns:a16="http://schemas.microsoft.com/office/drawing/2014/main" id="{226946D8-23DA-3762-71EA-706B163E27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086987-C6C9-15A5-5FC5-36F5C5F4D5B7}"/>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3500356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1AEDB4-B4DF-758A-51E2-9F137BEBD8A9}"/>
              </a:ext>
            </a:extLst>
          </p:cNvPr>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51B959-E0DA-9F11-F626-1865FE7C8855}"/>
              </a:ext>
            </a:extLst>
          </p:cNvPr>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5DEF3C-DB4C-F76A-11EA-9EF346467026}"/>
              </a:ext>
            </a:extLst>
          </p:cNvPr>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0155AB83-92EB-4B7C-A04A-78F3CF221848}" type="datetimeFigureOut">
              <a:rPr lang="en-US" smtClean="0"/>
              <a:t>8/7/2025</a:t>
            </a:fld>
            <a:endParaRPr lang="en-US"/>
          </a:p>
        </p:txBody>
      </p:sp>
      <p:sp>
        <p:nvSpPr>
          <p:cNvPr id="5" name="Footer Placeholder 4">
            <a:extLst>
              <a:ext uri="{FF2B5EF4-FFF2-40B4-BE49-F238E27FC236}">
                <a16:creationId xmlns:a16="http://schemas.microsoft.com/office/drawing/2014/main" id="{139FE704-C4F8-FC5C-000E-AB8109E07B9A}"/>
              </a:ext>
            </a:extLst>
          </p:cNvPr>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81B380-1D9D-D799-972D-AD69803AB2F6}"/>
              </a:ext>
            </a:extLst>
          </p:cNvPr>
          <p:cNvSpPr>
            <a:spLocks noGrp="1"/>
          </p:cNvSpPr>
          <p:nvPr>
            <p:ph type="sldNum" sz="quarter" idx="4"/>
          </p:nvPr>
        </p:nvSpPr>
        <p:spPr>
          <a:xfrm>
            <a:off x="17223443" y="12712701"/>
            <a:ext cx="5487114"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434729E3-2E82-4CFB-8E7C-60B0DB8F16A9}" type="slidenum">
              <a:rPr lang="en-US" smtClean="0"/>
              <a:t>‹#›</a:t>
            </a:fld>
            <a:endParaRPr lang="en-US"/>
          </a:p>
        </p:txBody>
      </p:sp>
    </p:spTree>
    <p:extLst>
      <p:ext uri="{BB962C8B-B14F-4D97-AF65-F5344CB8AC3E}">
        <p14:creationId xmlns:p14="http://schemas.microsoft.com/office/powerpoint/2010/main" val="3425341808"/>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americansecuritycabinets.com/"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www.sos.ca.gov/elections/publications-and-resources/polling-place-accessibility-guidelines"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10799" y="1371600"/>
            <a:ext cx="13869988" cy="3581400"/>
          </a:xfrm>
        </p:spPr>
        <p:txBody>
          <a:bodyPr>
            <a:noAutofit/>
          </a:bodyPr>
          <a:lstStyle/>
          <a:p>
            <a:pPr algn="ctr">
              <a:lnSpc>
                <a:spcPts val="9000"/>
              </a:lnSpc>
            </a:pPr>
            <a:r>
              <a:rPr lang="en-US" sz="8000" b="1" dirty="0">
                <a:solidFill>
                  <a:srgbClr val="0070C0"/>
                </a:solidFill>
                <a:latin typeface="Arial" panose="020B0604020202020204" pitchFamily="34" charset="0"/>
                <a:cs typeface="Arial" panose="020B0604020202020204" pitchFamily="34" charset="0"/>
              </a:rPr>
              <a:t>Consultation Meeting</a:t>
            </a:r>
            <a:br>
              <a:rPr lang="en-US" sz="8000" b="1" dirty="0">
                <a:solidFill>
                  <a:srgbClr val="0070C0"/>
                </a:solidFill>
                <a:latin typeface="Arial" panose="020B0604020202020204" pitchFamily="34" charset="0"/>
                <a:cs typeface="Arial" panose="020B0604020202020204" pitchFamily="34" charset="0"/>
              </a:rPr>
            </a:br>
            <a:r>
              <a:rPr lang="en-US" sz="8000" b="1" dirty="0">
                <a:solidFill>
                  <a:srgbClr val="0070C0"/>
                </a:solidFill>
                <a:latin typeface="Arial" panose="020B0604020202020204" pitchFamily="34" charset="0"/>
                <a:cs typeface="Arial" panose="020B0604020202020204" pitchFamily="34" charset="0"/>
              </a:rPr>
              <a:t>Placer County </a:t>
            </a:r>
            <a:br>
              <a:rPr lang="en-US" sz="8000" b="1" dirty="0">
                <a:solidFill>
                  <a:srgbClr val="0070C0"/>
                </a:solidFill>
                <a:latin typeface="Arial" panose="020B0604020202020204" pitchFamily="34" charset="0"/>
                <a:cs typeface="Arial" panose="020B0604020202020204" pitchFamily="34" charset="0"/>
              </a:rPr>
            </a:br>
            <a:r>
              <a:rPr lang="en-US" sz="8000" b="1" dirty="0">
                <a:solidFill>
                  <a:srgbClr val="0070C0"/>
                </a:solidFill>
                <a:latin typeface="Arial" panose="020B0604020202020204" pitchFamily="34" charset="0"/>
                <a:cs typeface="Arial" panose="020B0604020202020204" pitchFamily="34" charset="0"/>
              </a:rPr>
              <a:t>Language Communities</a:t>
            </a:r>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t="10" b="10"/>
          <a:stretch/>
        </p:blipFill>
        <p:spPr>
          <a:xfrm>
            <a:off x="-5787" y="-75382"/>
            <a:ext cx="9456174" cy="13867581"/>
          </a:xfrm>
        </p:spPr>
      </p:pic>
      <p:cxnSp>
        <p:nvCxnSpPr>
          <p:cNvPr id="13" name="Straight Connector 12"/>
          <p:cNvCxnSpPr>
            <a:cxnSpLocks/>
          </p:cNvCxnSpPr>
          <p:nvPr/>
        </p:nvCxnSpPr>
        <p:spPr>
          <a:xfrm>
            <a:off x="9755187" y="5562600"/>
            <a:ext cx="14325600" cy="0"/>
          </a:xfrm>
          <a:prstGeom prst="line">
            <a:avLst/>
          </a:prstGeom>
          <a:ln>
            <a:solidFill>
              <a:srgbClr val="007549"/>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576313" y="6336210"/>
            <a:ext cx="13182600" cy="7478970"/>
          </a:xfrm>
          <a:prstGeom prst="rect">
            <a:avLst/>
          </a:prstGeom>
          <a:noFill/>
        </p:spPr>
        <p:txBody>
          <a:bodyPr wrap="square" rtlCol="0">
            <a:spAutoFit/>
          </a:bodyPr>
          <a:lstStyle/>
          <a:p>
            <a:r>
              <a:rPr lang="en-US" sz="6000" spc="300" dirty="0">
                <a:solidFill>
                  <a:srgbClr val="007549"/>
                </a:solidFill>
              </a:rPr>
              <a:t>A forum for interested residents, representatives, advocates and individuals from Placer County’s Language Communities to provide consultation and public input on the revision of the County’s Election Administration Plan</a:t>
            </a:r>
            <a:endParaRPr lang="en-US" sz="6000" b="0" i="0" dirty="0">
              <a:solidFill>
                <a:srgbClr val="007549"/>
              </a:solidFill>
              <a:effectLst/>
              <a:latin typeface="inherit"/>
            </a:endParaRPr>
          </a:p>
          <a:p>
            <a:endParaRPr lang="en-US" sz="6000" spc="300" dirty="0">
              <a:solidFill>
                <a:srgbClr val="007549"/>
              </a:solidFill>
            </a:endParaRPr>
          </a:p>
        </p:txBody>
      </p:sp>
    </p:spTree>
    <p:extLst>
      <p:ext uri="{BB962C8B-B14F-4D97-AF65-F5344CB8AC3E}">
        <p14:creationId xmlns:p14="http://schemas.microsoft.com/office/powerpoint/2010/main" val="2658058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C5FEDD-C2AB-3C12-2695-D7021BF07EE2}"/>
              </a:ext>
            </a:extLst>
          </p:cNvPr>
          <p:cNvPicPr>
            <a:picLocks noChangeAspect="1"/>
          </p:cNvPicPr>
          <p:nvPr/>
        </p:nvPicPr>
        <p:blipFill>
          <a:blip r:embed="rId3"/>
          <a:stretch>
            <a:fillRect/>
          </a:stretch>
        </p:blipFill>
        <p:spPr>
          <a:xfrm>
            <a:off x="-499457" y="0"/>
            <a:ext cx="25539019" cy="13716000"/>
          </a:xfrm>
          <a:prstGeom prst="rect">
            <a:avLst/>
          </a:prstGeom>
        </p:spPr>
      </p:pic>
      <p:sp>
        <p:nvSpPr>
          <p:cNvPr id="5" name="TextBox 4">
            <a:extLst>
              <a:ext uri="{FF2B5EF4-FFF2-40B4-BE49-F238E27FC236}">
                <a16:creationId xmlns:a16="http://schemas.microsoft.com/office/drawing/2014/main" id="{24162DF1-8586-B03D-5ABC-762C0FA8B58C}"/>
              </a:ext>
            </a:extLst>
          </p:cNvPr>
          <p:cNvSpPr txBox="1"/>
          <p:nvPr/>
        </p:nvSpPr>
        <p:spPr>
          <a:xfrm>
            <a:off x="306387" y="228600"/>
            <a:ext cx="9829799" cy="1015663"/>
          </a:xfrm>
          <a:prstGeom prst="rect">
            <a:avLst/>
          </a:prstGeom>
          <a:solidFill>
            <a:schemeClr val="tx1"/>
          </a:solid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L</a:t>
            </a:r>
            <a:r>
              <a:rPr lang="en-US" sz="6000" b="1" i="0" dirty="0">
                <a:solidFill>
                  <a:schemeClr val="bg1"/>
                </a:solidFill>
                <a:effectLst/>
                <a:latin typeface="Arial" panose="020B0604020202020204" pitchFamily="34" charset="0"/>
                <a:cs typeface="Arial" panose="020B0604020202020204" pitchFamily="34" charset="0"/>
              </a:rPr>
              <a:t>ow Mail Ballot Utilization</a:t>
            </a:r>
            <a:endParaRPr lang="en-US" sz="6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5981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8D7A09-5B14-0043-BA4C-719CB77881D5}"/>
              </a:ext>
            </a:extLst>
          </p:cNvPr>
          <p:cNvPicPr>
            <a:picLocks noChangeAspect="1"/>
          </p:cNvPicPr>
          <p:nvPr/>
        </p:nvPicPr>
        <p:blipFill>
          <a:blip r:embed="rId3"/>
          <a:stretch>
            <a:fillRect/>
          </a:stretch>
        </p:blipFill>
        <p:spPr>
          <a:xfrm>
            <a:off x="-1352734" y="1"/>
            <a:ext cx="25739909" cy="13716000"/>
          </a:xfrm>
          <a:prstGeom prst="rect">
            <a:avLst/>
          </a:prstGeom>
        </p:spPr>
      </p:pic>
      <p:sp>
        <p:nvSpPr>
          <p:cNvPr id="4" name="TextBox 3">
            <a:extLst>
              <a:ext uri="{FF2B5EF4-FFF2-40B4-BE49-F238E27FC236}">
                <a16:creationId xmlns:a16="http://schemas.microsoft.com/office/drawing/2014/main" id="{A15DE6B6-29AC-9743-52D1-2763DD4B2674}"/>
              </a:ext>
            </a:extLst>
          </p:cNvPr>
          <p:cNvSpPr txBox="1"/>
          <p:nvPr/>
        </p:nvSpPr>
        <p:spPr>
          <a:xfrm>
            <a:off x="230187" y="381000"/>
            <a:ext cx="9220200" cy="1015663"/>
          </a:xfrm>
          <a:prstGeom prst="rect">
            <a:avLst/>
          </a:prstGeom>
          <a:solidFill>
            <a:schemeClr val="tx1"/>
          </a:solid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High-Density Population</a:t>
            </a:r>
          </a:p>
        </p:txBody>
      </p:sp>
    </p:spTree>
    <p:extLst>
      <p:ext uri="{BB962C8B-B14F-4D97-AF65-F5344CB8AC3E}">
        <p14:creationId xmlns:p14="http://schemas.microsoft.com/office/powerpoint/2010/main" val="171862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041475-BA38-C2CA-AB8A-035B72B117F3}"/>
              </a:ext>
            </a:extLst>
          </p:cNvPr>
          <p:cNvPicPr>
            <a:picLocks noChangeAspect="1"/>
          </p:cNvPicPr>
          <p:nvPr/>
        </p:nvPicPr>
        <p:blipFill>
          <a:blip r:embed="rId3"/>
          <a:stretch>
            <a:fillRect/>
          </a:stretch>
        </p:blipFill>
        <p:spPr>
          <a:xfrm>
            <a:off x="-748841" y="0"/>
            <a:ext cx="25884856" cy="13868400"/>
          </a:xfrm>
          <a:prstGeom prst="rect">
            <a:avLst/>
          </a:prstGeom>
        </p:spPr>
      </p:pic>
      <p:sp>
        <p:nvSpPr>
          <p:cNvPr id="4" name="TextBox 3">
            <a:extLst>
              <a:ext uri="{FF2B5EF4-FFF2-40B4-BE49-F238E27FC236}">
                <a16:creationId xmlns:a16="http://schemas.microsoft.com/office/drawing/2014/main" id="{7D81E190-1E43-F0E1-0FBC-8621E5CF6C3C}"/>
              </a:ext>
            </a:extLst>
          </p:cNvPr>
          <p:cNvSpPr txBox="1"/>
          <p:nvPr/>
        </p:nvSpPr>
        <p:spPr>
          <a:xfrm flipH="1">
            <a:off x="306386" y="304800"/>
            <a:ext cx="12115801" cy="1015663"/>
          </a:xfrm>
          <a:prstGeom prst="rect">
            <a:avLst/>
          </a:prstGeom>
          <a:solidFill>
            <a:schemeClr val="tx1"/>
          </a:solid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Language Minority Communities</a:t>
            </a:r>
          </a:p>
        </p:txBody>
      </p:sp>
    </p:spTree>
    <p:extLst>
      <p:ext uri="{BB962C8B-B14F-4D97-AF65-F5344CB8AC3E}">
        <p14:creationId xmlns:p14="http://schemas.microsoft.com/office/powerpoint/2010/main" val="3353676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8ED3B8-CCEF-5017-57E4-33623FB9B064}"/>
              </a:ext>
            </a:extLst>
          </p:cNvPr>
          <p:cNvSpPr txBox="1"/>
          <p:nvPr/>
        </p:nvSpPr>
        <p:spPr>
          <a:xfrm>
            <a:off x="306387" y="304800"/>
            <a:ext cx="10057561" cy="1015663"/>
          </a:xfrm>
          <a:prstGeom prst="rect">
            <a:avLst/>
          </a:prstGeom>
          <a:noFill/>
        </p:spPr>
        <p:txBody>
          <a:bodyPr wrap="none" rtlCol="0">
            <a:spAutoFit/>
          </a:bodyPr>
          <a:lstStyle/>
          <a:p>
            <a:r>
              <a:rPr lang="en-US" sz="6000" b="1" dirty="0">
                <a:solidFill>
                  <a:schemeClr val="bg1"/>
                </a:solidFill>
                <a:latin typeface="Arial" panose="020B0604020202020204" pitchFamily="34" charset="0"/>
                <a:cs typeface="Arial" panose="020B0604020202020204" pitchFamily="34" charset="0"/>
              </a:rPr>
              <a:t>Higher Rates of Disabilities</a:t>
            </a:r>
          </a:p>
        </p:txBody>
      </p:sp>
      <p:pic>
        <p:nvPicPr>
          <p:cNvPr id="7" name="Picture 6">
            <a:extLst>
              <a:ext uri="{FF2B5EF4-FFF2-40B4-BE49-F238E27FC236}">
                <a16:creationId xmlns:a16="http://schemas.microsoft.com/office/drawing/2014/main" id="{3DE20FFD-D8D9-BDCA-067F-0396A6C5E39A}"/>
              </a:ext>
            </a:extLst>
          </p:cNvPr>
          <p:cNvPicPr>
            <a:picLocks noChangeAspect="1"/>
          </p:cNvPicPr>
          <p:nvPr/>
        </p:nvPicPr>
        <p:blipFill>
          <a:blip r:embed="rId3"/>
          <a:stretch>
            <a:fillRect/>
          </a:stretch>
        </p:blipFill>
        <p:spPr>
          <a:xfrm>
            <a:off x="-884542" y="0"/>
            <a:ext cx="25547973" cy="13716000"/>
          </a:xfrm>
          <a:prstGeom prst="rect">
            <a:avLst/>
          </a:prstGeom>
        </p:spPr>
      </p:pic>
      <p:sp>
        <p:nvSpPr>
          <p:cNvPr id="8" name="TextBox 7">
            <a:extLst>
              <a:ext uri="{FF2B5EF4-FFF2-40B4-BE49-F238E27FC236}">
                <a16:creationId xmlns:a16="http://schemas.microsoft.com/office/drawing/2014/main" id="{4A4F0D25-226D-794B-94ED-FAD9A06AEAAB}"/>
              </a:ext>
            </a:extLst>
          </p:cNvPr>
          <p:cNvSpPr txBox="1"/>
          <p:nvPr/>
        </p:nvSpPr>
        <p:spPr>
          <a:xfrm flipH="1">
            <a:off x="-226357" y="304800"/>
            <a:ext cx="12115801" cy="1015663"/>
          </a:xfrm>
          <a:prstGeom prst="rect">
            <a:avLst/>
          </a:prstGeom>
          <a:solidFill>
            <a:schemeClr val="tx1"/>
          </a:solid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Higher Rates of Disabilities</a:t>
            </a:r>
          </a:p>
        </p:txBody>
      </p:sp>
    </p:spTree>
    <p:extLst>
      <p:ext uri="{BB962C8B-B14F-4D97-AF65-F5344CB8AC3E}">
        <p14:creationId xmlns:p14="http://schemas.microsoft.com/office/powerpoint/2010/main" val="1836216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932FB5-A5C5-2789-2A8C-0E615B024196}"/>
              </a:ext>
            </a:extLst>
          </p:cNvPr>
          <p:cNvPicPr>
            <a:picLocks noChangeAspect="1"/>
          </p:cNvPicPr>
          <p:nvPr/>
        </p:nvPicPr>
        <p:blipFill>
          <a:blip r:embed="rId3"/>
          <a:stretch>
            <a:fillRect/>
          </a:stretch>
        </p:blipFill>
        <p:spPr>
          <a:xfrm>
            <a:off x="-537467" y="0"/>
            <a:ext cx="25922267" cy="13716000"/>
          </a:xfrm>
          <a:prstGeom prst="rect">
            <a:avLst/>
          </a:prstGeom>
        </p:spPr>
      </p:pic>
      <p:sp>
        <p:nvSpPr>
          <p:cNvPr id="4" name="TextBox 3">
            <a:extLst>
              <a:ext uri="{FF2B5EF4-FFF2-40B4-BE49-F238E27FC236}">
                <a16:creationId xmlns:a16="http://schemas.microsoft.com/office/drawing/2014/main" id="{30BBB659-22ED-2E97-C1E3-974A651413C3}"/>
              </a:ext>
            </a:extLst>
          </p:cNvPr>
          <p:cNvSpPr txBox="1"/>
          <p:nvPr/>
        </p:nvSpPr>
        <p:spPr>
          <a:xfrm>
            <a:off x="153987" y="76200"/>
            <a:ext cx="15925800" cy="1015663"/>
          </a:xfrm>
          <a:prstGeom prst="rect">
            <a:avLst/>
          </a:prstGeom>
          <a:solidFill>
            <a:schemeClr val="tx1"/>
          </a:solid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Decreased Ownership of Personal Vehicles</a:t>
            </a:r>
          </a:p>
        </p:txBody>
      </p:sp>
    </p:spTree>
    <p:extLst>
      <p:ext uri="{BB962C8B-B14F-4D97-AF65-F5344CB8AC3E}">
        <p14:creationId xmlns:p14="http://schemas.microsoft.com/office/powerpoint/2010/main" val="282506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98A8B1-9BF3-7CA2-1DE6-F3820CD580F2}"/>
              </a:ext>
            </a:extLst>
          </p:cNvPr>
          <p:cNvPicPr>
            <a:picLocks noChangeAspect="1"/>
          </p:cNvPicPr>
          <p:nvPr/>
        </p:nvPicPr>
        <p:blipFill>
          <a:blip r:embed="rId3"/>
          <a:srcRect r="573"/>
          <a:stretch>
            <a:fillRect/>
          </a:stretch>
        </p:blipFill>
        <p:spPr>
          <a:xfrm>
            <a:off x="-871285" y="0"/>
            <a:ext cx="26399872" cy="13716000"/>
          </a:xfrm>
          <a:prstGeom prst="rect">
            <a:avLst/>
          </a:prstGeom>
        </p:spPr>
      </p:pic>
      <p:sp>
        <p:nvSpPr>
          <p:cNvPr id="4" name="TextBox 3">
            <a:extLst>
              <a:ext uri="{FF2B5EF4-FFF2-40B4-BE49-F238E27FC236}">
                <a16:creationId xmlns:a16="http://schemas.microsoft.com/office/drawing/2014/main" id="{3463D43B-A876-BAF2-85BA-7B667D522344}"/>
              </a:ext>
            </a:extLst>
          </p:cNvPr>
          <p:cNvSpPr txBox="1"/>
          <p:nvPr/>
        </p:nvSpPr>
        <p:spPr>
          <a:xfrm>
            <a:off x="230187" y="0"/>
            <a:ext cx="17024212" cy="1015663"/>
          </a:xfrm>
          <a:prstGeom prst="rect">
            <a:avLst/>
          </a:prstGeom>
          <a:solidFill>
            <a:schemeClr val="tx1"/>
          </a:solidFill>
        </p:spPr>
        <p:txBody>
          <a:bodyPr wrap="none" rtlCol="0">
            <a:spAutoFit/>
          </a:bodyPr>
          <a:lstStyle/>
          <a:p>
            <a:r>
              <a:rPr lang="en-US" sz="6000" b="1" dirty="0">
                <a:solidFill>
                  <a:schemeClr val="bg1"/>
                </a:solidFill>
                <a:latin typeface="Arial" panose="020B0604020202020204" pitchFamily="34" charset="0"/>
                <a:cs typeface="Arial" panose="020B0604020202020204" pitchFamily="34" charset="0"/>
              </a:rPr>
              <a:t>Low-Income and Disadvantaged Communities</a:t>
            </a:r>
          </a:p>
        </p:txBody>
      </p:sp>
    </p:spTree>
    <p:extLst>
      <p:ext uri="{BB962C8B-B14F-4D97-AF65-F5344CB8AC3E}">
        <p14:creationId xmlns:p14="http://schemas.microsoft.com/office/powerpoint/2010/main" val="499654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AI-generated content may be incorrect.">
            <a:extLst>
              <a:ext uri="{FF2B5EF4-FFF2-40B4-BE49-F238E27FC236}">
                <a16:creationId xmlns:a16="http://schemas.microsoft.com/office/drawing/2014/main" id="{1D59E8B5-4BA0-65C8-5A46-43A0CF1875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387" y="1582791"/>
            <a:ext cx="21488399" cy="10228209"/>
          </a:xfrm>
          <a:prstGeom prst="rect">
            <a:avLst/>
          </a:prstGeom>
        </p:spPr>
      </p:pic>
    </p:spTree>
    <p:extLst>
      <p:ext uri="{BB962C8B-B14F-4D97-AF65-F5344CB8AC3E}">
        <p14:creationId xmlns:p14="http://schemas.microsoft.com/office/powerpoint/2010/main" val="3918413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A78DA6CA-1EB5-BBCF-AD0D-126E31BF8F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3187" y="1676400"/>
            <a:ext cx="21395452" cy="9753600"/>
          </a:xfrm>
          <a:prstGeom prst="rect">
            <a:avLst/>
          </a:prstGeom>
        </p:spPr>
      </p:pic>
    </p:spTree>
    <p:extLst>
      <p:ext uri="{BB962C8B-B14F-4D97-AF65-F5344CB8AC3E}">
        <p14:creationId xmlns:p14="http://schemas.microsoft.com/office/powerpoint/2010/main" val="4144170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ADBC61-80AD-5BB9-AC78-280609CA264D}"/>
              </a:ext>
            </a:extLst>
          </p:cNvPr>
          <p:cNvPicPr>
            <a:picLocks noChangeAspect="1"/>
          </p:cNvPicPr>
          <p:nvPr/>
        </p:nvPicPr>
        <p:blipFill>
          <a:blip r:embed="rId3"/>
          <a:stretch>
            <a:fillRect/>
          </a:stretch>
        </p:blipFill>
        <p:spPr>
          <a:xfrm>
            <a:off x="-1065871" y="0"/>
            <a:ext cx="25593838" cy="13716000"/>
          </a:xfrm>
          <a:prstGeom prst="rect">
            <a:avLst/>
          </a:prstGeom>
        </p:spPr>
      </p:pic>
      <p:sp>
        <p:nvSpPr>
          <p:cNvPr id="3" name="TextBox 2">
            <a:extLst>
              <a:ext uri="{FF2B5EF4-FFF2-40B4-BE49-F238E27FC236}">
                <a16:creationId xmlns:a16="http://schemas.microsoft.com/office/drawing/2014/main" id="{4356C902-5593-A732-5F25-6215A082A60A}"/>
              </a:ext>
            </a:extLst>
          </p:cNvPr>
          <p:cNvSpPr txBox="1"/>
          <p:nvPr/>
        </p:nvSpPr>
        <p:spPr>
          <a:xfrm>
            <a:off x="230187" y="76200"/>
            <a:ext cx="11228074" cy="1015663"/>
          </a:xfrm>
          <a:prstGeom prst="rect">
            <a:avLst/>
          </a:prstGeom>
          <a:solidFill>
            <a:schemeClr val="tx1"/>
          </a:solidFill>
        </p:spPr>
        <p:txBody>
          <a:bodyPr wrap="none" rtlCol="0">
            <a:spAutoFit/>
          </a:bodyPr>
          <a:lstStyle/>
          <a:p>
            <a:r>
              <a:rPr lang="en-US" sz="6000" b="1" dirty="0">
                <a:solidFill>
                  <a:schemeClr val="bg1"/>
                </a:solidFill>
                <a:latin typeface="Arial" panose="020B0604020202020204" pitchFamily="34" charset="0"/>
                <a:cs typeface="Arial" panose="020B0604020202020204" pitchFamily="34" charset="0"/>
              </a:rPr>
              <a:t>Geographically-Isolated Areas</a:t>
            </a:r>
          </a:p>
        </p:txBody>
      </p:sp>
    </p:spTree>
    <p:extLst>
      <p:ext uri="{BB962C8B-B14F-4D97-AF65-F5344CB8AC3E}">
        <p14:creationId xmlns:p14="http://schemas.microsoft.com/office/powerpoint/2010/main" val="3167161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863FF4-4727-32A0-C372-90A61A388895}"/>
              </a:ext>
            </a:extLst>
          </p:cNvPr>
          <p:cNvPicPr>
            <a:picLocks noChangeAspect="1"/>
          </p:cNvPicPr>
          <p:nvPr/>
        </p:nvPicPr>
        <p:blipFill>
          <a:blip r:embed="rId3"/>
          <a:stretch>
            <a:fillRect/>
          </a:stretch>
        </p:blipFill>
        <p:spPr>
          <a:xfrm>
            <a:off x="1" y="-2672"/>
            <a:ext cx="24387174" cy="13718672"/>
          </a:xfrm>
          <a:prstGeom prst="rect">
            <a:avLst/>
          </a:prstGeom>
        </p:spPr>
      </p:pic>
      <p:sp>
        <p:nvSpPr>
          <p:cNvPr id="4" name="TextBox 3">
            <a:extLst>
              <a:ext uri="{FF2B5EF4-FFF2-40B4-BE49-F238E27FC236}">
                <a16:creationId xmlns:a16="http://schemas.microsoft.com/office/drawing/2014/main" id="{A27B3479-CA04-4464-F482-2238E4669E6C}"/>
              </a:ext>
            </a:extLst>
          </p:cNvPr>
          <p:cNvSpPr txBox="1"/>
          <p:nvPr/>
        </p:nvSpPr>
        <p:spPr>
          <a:xfrm>
            <a:off x="228600" y="203537"/>
            <a:ext cx="10898187" cy="1015663"/>
          </a:xfrm>
          <a:prstGeom prst="rect">
            <a:avLst/>
          </a:prstGeom>
          <a:noFill/>
        </p:spPr>
        <p:txBody>
          <a:bodyPr wrap="square" rtlCol="0">
            <a:spAutoFit/>
          </a:bodyPr>
          <a:lstStyle/>
          <a:p>
            <a:r>
              <a:rPr lang="en-US" sz="6000" b="1" dirty="0">
                <a:solidFill>
                  <a:schemeClr val="bg1"/>
                </a:solidFill>
                <a:highlight>
                  <a:srgbClr val="000000"/>
                </a:highlight>
                <a:latin typeface="Arial" panose="020B0604020202020204" pitchFamily="34" charset="0"/>
                <a:cs typeface="Arial" panose="020B0604020202020204" pitchFamily="34" charset="0"/>
              </a:rPr>
              <a:t>Parking Areas are Surveyed</a:t>
            </a:r>
          </a:p>
        </p:txBody>
      </p:sp>
    </p:spTree>
    <p:extLst>
      <p:ext uri="{BB962C8B-B14F-4D97-AF65-F5344CB8AC3E}">
        <p14:creationId xmlns:p14="http://schemas.microsoft.com/office/powerpoint/2010/main" val="40367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098" y="1173710"/>
            <a:ext cx="8070606" cy="5684290"/>
          </a:xfrm>
        </p:spPr>
        <p:txBody>
          <a:bodyPr vert="horz" lIns="91440" tIns="45720" rIns="91440" bIns="45720" rtlCol="0" anchor="b">
            <a:normAutofit/>
          </a:bodyPr>
          <a:lstStyle/>
          <a:p>
            <a:pPr defTabSz="914400"/>
            <a:r>
              <a:rPr lang="en-US" sz="8000" b="1" kern="1200" dirty="0">
                <a:solidFill>
                  <a:srgbClr val="FFFFFF"/>
                </a:solidFill>
                <a:latin typeface="Arial" panose="020B0604020202020204" pitchFamily="34" charset="0"/>
                <a:cs typeface="Arial" panose="020B0604020202020204" pitchFamily="34" charset="0"/>
              </a:rPr>
              <a:t>Agenda</a:t>
            </a:r>
          </a:p>
        </p:txBody>
      </p:sp>
      <p:sp>
        <p:nvSpPr>
          <p:cNvPr id="3" name="Subtitle 2"/>
          <p:cNvSpPr>
            <a:spLocks noGrp="1"/>
          </p:cNvSpPr>
          <p:nvPr>
            <p:ph type="subTitle" idx="1"/>
          </p:nvPr>
        </p:nvSpPr>
        <p:spPr>
          <a:xfrm>
            <a:off x="9053592" y="558688"/>
            <a:ext cx="14350582" cy="8797540"/>
          </a:xfrm>
        </p:spPr>
        <p:txBody>
          <a:bodyPr vert="horz" lIns="91440" tIns="45720" rIns="91440" bIns="45720" rtlCol="0" anchor="ctr">
            <a:normAutofit/>
          </a:bodyPr>
          <a:lstStyle/>
          <a:p>
            <a:pPr marL="571500" indent="-571500" algn="l" defTabSz="914400">
              <a:spcBef>
                <a:spcPts val="1000"/>
              </a:spcBef>
              <a:buFont typeface="Arial" panose="020B0604020202020204" pitchFamily="34" charset="0"/>
              <a:buChar char="•"/>
            </a:pPr>
            <a:r>
              <a:rPr lang="en-US" sz="4400" dirty="0"/>
              <a:t>Elections Staff/Attendee Introductions</a:t>
            </a:r>
          </a:p>
          <a:p>
            <a:pPr algn="l" defTabSz="914400">
              <a:spcBef>
                <a:spcPts val="1000"/>
              </a:spcBef>
            </a:pPr>
            <a:endParaRPr lang="en-US" sz="4400" dirty="0"/>
          </a:p>
          <a:p>
            <a:pPr algn="l" defTabSz="914400">
              <a:spcBef>
                <a:spcPts val="1000"/>
              </a:spcBef>
            </a:pPr>
            <a:r>
              <a:rPr lang="en-US" sz="4400" dirty="0"/>
              <a:t>Presentations:</a:t>
            </a:r>
          </a:p>
          <a:p>
            <a:pPr marL="1828800" lvl="1" indent="-571500" algn="l" defTabSz="914400">
              <a:buFont typeface="Courier New" panose="02070309020205020404" pitchFamily="49" charset="0"/>
              <a:buChar char="o"/>
            </a:pPr>
            <a:r>
              <a:rPr lang="en-US" sz="4400" dirty="0"/>
              <a:t>VCA/drafted Election Administration Plan (EAP) </a:t>
            </a:r>
            <a:endParaRPr lang="en-US" sz="4400" dirty="0">
              <a:cs typeface="Calibri"/>
            </a:endParaRPr>
          </a:p>
          <a:p>
            <a:pPr marL="1828800" lvl="1" indent="-571500" algn="l" defTabSz="914400">
              <a:spcBef>
                <a:spcPts val="1000"/>
              </a:spcBef>
              <a:buFont typeface="Courier New" panose="02070309020205020404" pitchFamily="49" charset="0"/>
              <a:buChar char="o"/>
            </a:pPr>
            <a:r>
              <a:rPr lang="en-US" sz="4400" dirty="0" err="1"/>
              <a:t>StoryMap</a:t>
            </a:r>
            <a:r>
              <a:rPr lang="en-US" sz="4400" dirty="0"/>
              <a:t> presentation on factors considered</a:t>
            </a:r>
          </a:p>
          <a:p>
            <a:pPr marL="1828800" lvl="1" indent="-571500" algn="l" defTabSz="914400">
              <a:spcBef>
                <a:spcPts val="1000"/>
              </a:spcBef>
              <a:buFont typeface="Courier New" panose="02070309020205020404" pitchFamily="49" charset="0"/>
              <a:buChar char="o"/>
            </a:pPr>
            <a:r>
              <a:rPr lang="en-US" sz="4400" dirty="0"/>
              <a:t>placercountyelections.gov/voters-choice-act</a:t>
            </a:r>
          </a:p>
          <a:p>
            <a:pPr marL="1828800" lvl="1" indent="-571500" algn="l" defTabSz="914400">
              <a:spcBef>
                <a:spcPts val="1000"/>
              </a:spcBef>
              <a:buFont typeface="Courier New" panose="02070309020205020404" pitchFamily="49" charset="0"/>
              <a:buChar char="o"/>
            </a:pPr>
            <a:r>
              <a:rPr lang="en-US" sz="4400" dirty="0"/>
              <a:t>Equal Accessibility</a:t>
            </a:r>
          </a:p>
          <a:p>
            <a:pPr marL="2743200" lvl="2" indent="-571500" algn="l" defTabSz="914400">
              <a:buFont typeface="Courier New" panose="02070309020205020404" pitchFamily="49" charset="0"/>
              <a:buChar char="o"/>
            </a:pPr>
            <a:r>
              <a:rPr lang="en-US" sz="4000" dirty="0"/>
              <a:t>Dropbox accessibility</a:t>
            </a:r>
          </a:p>
        </p:txBody>
      </p:sp>
      <p:sp>
        <p:nvSpPr>
          <p:cNvPr id="4" name="TextBox 3">
            <a:extLst>
              <a:ext uri="{FF2B5EF4-FFF2-40B4-BE49-F238E27FC236}">
                <a16:creationId xmlns:a16="http://schemas.microsoft.com/office/drawing/2014/main" id="{FFCEE629-E592-367C-D787-BD3341A8BE16}"/>
              </a:ext>
            </a:extLst>
          </p:cNvPr>
          <p:cNvSpPr txBox="1"/>
          <p:nvPr/>
        </p:nvSpPr>
        <p:spPr>
          <a:xfrm flipH="1">
            <a:off x="8051999" y="7934224"/>
            <a:ext cx="14350582" cy="4688463"/>
          </a:xfrm>
          <a:prstGeom prst="rect">
            <a:avLst/>
          </a:prstGeom>
          <a:noFill/>
        </p:spPr>
        <p:txBody>
          <a:bodyPr wrap="square" lIns="91440" tIns="45720" rIns="91440" bIns="45720" rtlCol="0" anchor="t">
            <a:spAutoFit/>
          </a:bodyPr>
          <a:lstStyle/>
          <a:p>
            <a:pPr marL="1828800" lvl="1" indent="-571500">
              <a:lnSpc>
                <a:spcPct val="200000"/>
              </a:lnSpc>
              <a:spcBef>
                <a:spcPts val="1000"/>
              </a:spcBef>
              <a:buFont typeface="Arial" panose="020B0604020202020204" pitchFamily="34" charset="0"/>
              <a:buChar char="•"/>
            </a:pPr>
            <a:r>
              <a:rPr lang="en-US" sz="4400" dirty="0"/>
              <a:t>Discussion on Feedback / Input</a:t>
            </a:r>
          </a:p>
          <a:p>
            <a:pPr marL="1828800" lvl="1" indent="-571500">
              <a:lnSpc>
                <a:spcPct val="200000"/>
              </a:lnSpc>
              <a:spcBef>
                <a:spcPts val="1000"/>
              </a:spcBef>
              <a:buFont typeface="Arial" panose="020B0604020202020204" pitchFamily="34" charset="0"/>
              <a:buChar char="•"/>
            </a:pPr>
            <a:r>
              <a:rPr lang="en-US" sz="4400" dirty="0"/>
              <a:t>Questions &amp; Answers </a:t>
            </a:r>
          </a:p>
          <a:p>
            <a:pPr marL="1828800" lvl="1" indent="-571500" algn="l" defTabSz="914400">
              <a:lnSpc>
                <a:spcPct val="200000"/>
              </a:lnSpc>
              <a:spcBef>
                <a:spcPts val="1000"/>
              </a:spcBef>
              <a:buFont typeface="Arial" panose="020B0604020202020204" pitchFamily="34" charset="0"/>
              <a:buChar char="•"/>
            </a:pPr>
            <a:r>
              <a:rPr lang="en-US" sz="4400" dirty="0"/>
              <a:t>Calendar</a:t>
            </a:r>
          </a:p>
          <a:p>
            <a:endParaRPr lang="en-US" dirty="0"/>
          </a:p>
        </p:txBody>
      </p:sp>
    </p:spTree>
    <p:extLst>
      <p:ext uri="{BB962C8B-B14F-4D97-AF65-F5344CB8AC3E}">
        <p14:creationId xmlns:p14="http://schemas.microsoft.com/office/powerpoint/2010/main" val="298867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8251" y="0"/>
            <a:ext cx="16317041" cy="13716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70124" y="3679768"/>
            <a:ext cx="16317044" cy="10035374"/>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128309" y="-67163"/>
            <a:ext cx="13715998" cy="13848609"/>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F46FD2E-B36C-85A6-C712-9BC04D4A22FA}"/>
              </a:ext>
            </a:extLst>
          </p:cNvPr>
          <p:cNvPicPr>
            <a:picLocks noChangeAspect="1"/>
          </p:cNvPicPr>
          <p:nvPr/>
        </p:nvPicPr>
        <p:blipFill>
          <a:blip r:embed="rId3"/>
          <a:stretch>
            <a:fillRect/>
          </a:stretch>
        </p:blipFill>
        <p:spPr>
          <a:xfrm>
            <a:off x="2476562" y="4114800"/>
            <a:ext cx="20256056" cy="7393459"/>
          </a:xfrm>
          <a:prstGeom prst="rect">
            <a:avLst/>
          </a:prstGeom>
          <a:ln>
            <a:solidFill>
              <a:schemeClr val="accent1"/>
            </a:solidFill>
          </a:ln>
        </p:spPr>
      </p:pic>
      <p:sp>
        <p:nvSpPr>
          <p:cNvPr id="4" name="TextBox 3">
            <a:extLst>
              <a:ext uri="{FF2B5EF4-FFF2-40B4-BE49-F238E27FC236}">
                <a16:creationId xmlns:a16="http://schemas.microsoft.com/office/drawing/2014/main" id="{AB909B27-CA1D-9E82-9582-0D676979DC1E}"/>
              </a:ext>
            </a:extLst>
          </p:cNvPr>
          <p:cNvSpPr txBox="1"/>
          <p:nvPr/>
        </p:nvSpPr>
        <p:spPr>
          <a:xfrm>
            <a:off x="8078251" y="685800"/>
            <a:ext cx="16308917" cy="1015663"/>
          </a:xfrm>
          <a:prstGeom prst="rect">
            <a:avLst/>
          </a:prstGeom>
          <a:noFill/>
        </p:spPr>
        <p:txBody>
          <a:bodyPr wrap="square" rtlCol="0">
            <a:spAutoFit/>
          </a:bodyPr>
          <a:lstStyle/>
          <a:p>
            <a:pPr algn="ctr"/>
            <a:r>
              <a:rPr lang="en-US" sz="6000" b="1" dirty="0" err="1">
                <a:solidFill>
                  <a:schemeClr val="bg1"/>
                </a:solidFill>
                <a:latin typeface="Arial" panose="020B0604020202020204" pitchFamily="34" charset="0"/>
                <a:cs typeface="Arial" panose="020B0604020202020204" pitchFamily="34" charset="0"/>
              </a:rPr>
              <a:t>StoryMaps</a:t>
            </a:r>
            <a:r>
              <a:rPr lang="en-US" sz="6000" b="1" dirty="0">
                <a:solidFill>
                  <a:schemeClr val="bg1"/>
                </a:solidFill>
                <a:latin typeface="Arial" panose="020B0604020202020204" pitchFamily="34" charset="0"/>
                <a:cs typeface="Arial" panose="020B0604020202020204" pitchFamily="34" charset="0"/>
              </a:rPr>
              <a:t> is available on our website</a:t>
            </a:r>
          </a:p>
        </p:txBody>
      </p:sp>
      <p:pic>
        <p:nvPicPr>
          <p:cNvPr id="5" name="Picture 4">
            <a:extLst>
              <a:ext uri="{FF2B5EF4-FFF2-40B4-BE49-F238E27FC236}">
                <a16:creationId xmlns:a16="http://schemas.microsoft.com/office/drawing/2014/main" id="{C1A4D19F-7BB5-6DE8-47E9-5D82837DC404}"/>
              </a:ext>
            </a:extLst>
          </p:cNvPr>
          <p:cNvPicPr>
            <a:picLocks noChangeAspect="1"/>
          </p:cNvPicPr>
          <p:nvPr/>
        </p:nvPicPr>
        <p:blipFill>
          <a:blip r:embed="rId4"/>
          <a:stretch>
            <a:fillRect/>
          </a:stretch>
        </p:blipFill>
        <p:spPr>
          <a:xfrm>
            <a:off x="6167277" y="5361026"/>
            <a:ext cx="14027310" cy="6139613"/>
          </a:xfrm>
          <a:prstGeom prst="rect">
            <a:avLst/>
          </a:prstGeom>
        </p:spPr>
      </p:pic>
    </p:spTree>
    <p:extLst>
      <p:ext uri="{BB962C8B-B14F-4D97-AF65-F5344CB8AC3E}">
        <p14:creationId xmlns:p14="http://schemas.microsoft.com/office/powerpoint/2010/main" val="1695093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7194" y="6857999"/>
            <a:ext cx="7535618" cy="2667000"/>
          </a:xfrm>
        </p:spPr>
        <p:txBody>
          <a:bodyPr vert="horz" lIns="91440" tIns="45720" rIns="91440" bIns="45720" rtlCol="0" anchor="b">
            <a:normAutofit fontScale="90000"/>
          </a:bodyPr>
          <a:lstStyle/>
          <a:p>
            <a:pPr defTabSz="914400"/>
            <a:r>
              <a:rPr lang="en-US" sz="8000" b="1" dirty="0">
                <a:solidFill>
                  <a:srgbClr val="FFFFFF"/>
                </a:solidFill>
                <a:latin typeface="Arial" panose="020B0604020202020204" pitchFamily="34" charset="0"/>
                <a:cs typeface="Arial" panose="020B0604020202020204" pitchFamily="34" charset="0"/>
              </a:rPr>
              <a:t>Placer Elections website</a:t>
            </a:r>
            <a:br>
              <a:rPr lang="en-US" sz="8000" b="1" dirty="0">
                <a:solidFill>
                  <a:srgbClr val="FFFFFF"/>
                </a:solidFill>
                <a:latin typeface="Arial" panose="020B0604020202020204" pitchFamily="34" charset="0"/>
                <a:cs typeface="Arial" panose="020B0604020202020204" pitchFamily="34" charset="0"/>
              </a:rPr>
            </a:br>
            <a:br>
              <a:rPr lang="en-US" sz="8000" b="1" dirty="0">
                <a:solidFill>
                  <a:srgbClr val="FFFFFF"/>
                </a:solidFill>
                <a:latin typeface="Arial" panose="020B0604020202020204" pitchFamily="34" charset="0"/>
                <a:cs typeface="Arial" panose="020B0604020202020204" pitchFamily="34" charset="0"/>
              </a:rPr>
            </a:br>
            <a:endParaRPr lang="en-US" sz="8000" b="1" kern="1200" dirty="0">
              <a:solidFill>
                <a:srgbClr val="FFFFFF"/>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9945009-7044-ACB8-337D-F9108214702C}"/>
              </a:ext>
            </a:extLst>
          </p:cNvPr>
          <p:cNvPicPr>
            <a:picLocks noChangeAspect="1"/>
          </p:cNvPicPr>
          <p:nvPr/>
        </p:nvPicPr>
        <p:blipFill>
          <a:blip r:embed="rId3"/>
          <a:stretch>
            <a:fillRect/>
          </a:stretch>
        </p:blipFill>
        <p:spPr>
          <a:xfrm>
            <a:off x="9526587" y="263912"/>
            <a:ext cx="12929011" cy="12059404"/>
          </a:xfrm>
          <a:prstGeom prst="rect">
            <a:avLst/>
          </a:prstGeom>
        </p:spPr>
      </p:pic>
      <p:sp>
        <p:nvSpPr>
          <p:cNvPr id="9" name="TextBox 8">
            <a:extLst>
              <a:ext uri="{FF2B5EF4-FFF2-40B4-BE49-F238E27FC236}">
                <a16:creationId xmlns:a16="http://schemas.microsoft.com/office/drawing/2014/main" id="{95020969-718C-73EE-A26B-B6ED21F636C2}"/>
              </a:ext>
            </a:extLst>
          </p:cNvPr>
          <p:cNvSpPr txBox="1"/>
          <p:nvPr/>
        </p:nvSpPr>
        <p:spPr>
          <a:xfrm>
            <a:off x="11822771" y="12554571"/>
            <a:ext cx="8343053" cy="1015663"/>
          </a:xfrm>
          <a:prstGeom prst="rect">
            <a:avLst/>
          </a:prstGeom>
          <a:noFill/>
        </p:spPr>
        <p:txBody>
          <a:bodyPr wrap="none" rtlCol="0">
            <a:spAutoFit/>
          </a:bodyPr>
          <a:lstStyle/>
          <a:p>
            <a:r>
              <a:rPr lang="en-US" sz="6000" dirty="0"/>
              <a:t>placercountyelections.gov</a:t>
            </a:r>
          </a:p>
        </p:txBody>
      </p:sp>
    </p:spTree>
    <p:extLst>
      <p:ext uri="{BB962C8B-B14F-4D97-AF65-F5344CB8AC3E}">
        <p14:creationId xmlns:p14="http://schemas.microsoft.com/office/powerpoint/2010/main" val="64112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34988" y="3733800"/>
            <a:ext cx="7535618" cy="4419600"/>
          </a:xfrm>
        </p:spPr>
        <p:txBody>
          <a:bodyPr vert="horz" lIns="91440" tIns="45720" rIns="91440" bIns="45720" rtlCol="0" anchor="b">
            <a:normAutofit/>
          </a:bodyPr>
          <a:lstStyle/>
          <a:p>
            <a:pPr defTabSz="914400"/>
            <a:r>
              <a:rPr lang="en-US" sz="8000" b="1" kern="1200" dirty="0">
                <a:solidFill>
                  <a:srgbClr val="FFFFFF"/>
                </a:solidFill>
                <a:latin typeface="Arial" panose="020B0604020202020204" pitchFamily="34" charset="0"/>
                <a:cs typeface="Arial" panose="020B0604020202020204" pitchFamily="34" charset="0"/>
              </a:rPr>
              <a:t>Equal Accessibility</a:t>
            </a:r>
          </a:p>
        </p:txBody>
      </p:sp>
      <p:sp>
        <p:nvSpPr>
          <p:cNvPr id="3" name="TextBox 2">
            <a:extLst>
              <a:ext uri="{FF2B5EF4-FFF2-40B4-BE49-F238E27FC236}">
                <a16:creationId xmlns:a16="http://schemas.microsoft.com/office/drawing/2014/main" id="{2DD8C16C-8296-7430-942A-DB1081EA5012}"/>
              </a:ext>
            </a:extLst>
          </p:cNvPr>
          <p:cNvSpPr txBox="1"/>
          <p:nvPr/>
        </p:nvSpPr>
        <p:spPr>
          <a:xfrm>
            <a:off x="8764587" y="668692"/>
            <a:ext cx="15616492" cy="15481161"/>
          </a:xfrm>
          <a:prstGeom prst="rect">
            <a:avLst/>
          </a:prstGeom>
          <a:noFill/>
        </p:spPr>
        <p:txBody>
          <a:bodyPr wrap="square" rtlCol="0">
            <a:spAutoFit/>
          </a:bodyPr>
          <a:lstStyle/>
          <a:p>
            <a:r>
              <a:rPr lang="en-US" sz="7200" dirty="0">
                <a:latin typeface="Arial" panose="020B0604020202020204" pitchFamily="34" charset="0"/>
                <a:cs typeface="Arial" panose="020B0604020202020204" pitchFamily="34" charset="0"/>
              </a:rPr>
              <a:t>Placer County accessibility accommodations include:</a:t>
            </a:r>
          </a:p>
          <a:p>
            <a:endParaRPr lang="en-US" sz="7200" dirty="0">
              <a:latin typeface="Arial" panose="020B0604020202020204" pitchFamily="34" charset="0"/>
              <a:cs typeface="Arial" panose="020B0604020202020204" pitchFamily="34" charset="0"/>
            </a:endParaRPr>
          </a:p>
          <a:p>
            <a:pPr marL="685800" indent="-685800">
              <a:lnSpc>
                <a:spcPct val="150000"/>
              </a:lnSpc>
              <a:buFont typeface="Courier New" panose="02070309020205020404" pitchFamily="49" charset="0"/>
              <a:buChar char="o"/>
            </a:pPr>
            <a:r>
              <a:rPr lang="en-US" sz="4800" dirty="0">
                <a:latin typeface="Arial" panose="020B0604020202020204" pitchFamily="34" charset="0"/>
                <a:cs typeface="Arial" panose="020B0604020202020204" pitchFamily="34" charset="0"/>
              </a:rPr>
              <a:t>RAVBM</a:t>
            </a:r>
          </a:p>
          <a:p>
            <a:pPr marL="685800" indent="-685800">
              <a:lnSpc>
                <a:spcPct val="150000"/>
              </a:lnSpc>
              <a:buFont typeface="Courier New" panose="02070309020205020404" pitchFamily="49" charset="0"/>
              <a:buChar char="o"/>
            </a:pPr>
            <a:r>
              <a:rPr lang="en-US" sz="4800" dirty="0">
                <a:latin typeface="Arial" panose="020B0604020202020204" pitchFamily="34" charset="0"/>
                <a:cs typeface="Arial" panose="020B0604020202020204" pitchFamily="34" charset="0"/>
              </a:rPr>
              <a:t>County (VIG) voter information guide pages</a:t>
            </a:r>
          </a:p>
          <a:p>
            <a:pPr marL="685800" indent="-685800">
              <a:lnSpc>
                <a:spcPct val="150000"/>
              </a:lnSpc>
              <a:buFont typeface="Courier New" panose="02070309020205020404" pitchFamily="49" charset="0"/>
              <a:buChar char="o"/>
            </a:pPr>
            <a:r>
              <a:rPr lang="en-US" sz="4800" dirty="0">
                <a:latin typeface="Arial" panose="020B0604020202020204" pitchFamily="34" charset="0"/>
                <a:cs typeface="Arial" panose="020B0604020202020204" pitchFamily="34" charset="0"/>
              </a:rPr>
              <a:t>Signage</a:t>
            </a:r>
          </a:p>
          <a:p>
            <a:pPr marL="685800" indent="-685800">
              <a:lnSpc>
                <a:spcPct val="150000"/>
              </a:lnSpc>
              <a:buFont typeface="Courier New" panose="02070309020205020404" pitchFamily="49" charset="0"/>
              <a:buChar char="o"/>
            </a:pPr>
            <a:r>
              <a:rPr lang="en-US" sz="4800" dirty="0">
                <a:latin typeface="Arial" panose="020B0604020202020204" pitchFamily="34" charset="0"/>
                <a:cs typeface="Arial" panose="020B0604020202020204" pitchFamily="34" charset="0"/>
              </a:rPr>
              <a:t>Election officer training</a:t>
            </a:r>
          </a:p>
          <a:p>
            <a:pPr marL="685800" indent="-685800">
              <a:lnSpc>
                <a:spcPct val="150000"/>
              </a:lnSpc>
              <a:buFont typeface="Courier New" panose="02070309020205020404" pitchFamily="49" charset="0"/>
              <a:buChar char="o"/>
            </a:pPr>
            <a:r>
              <a:rPr lang="en-US" sz="4800" dirty="0">
                <a:latin typeface="Arial" panose="020B0604020202020204" pitchFamily="34" charset="0"/>
                <a:cs typeface="Arial" panose="020B0604020202020204" pitchFamily="34" charset="0"/>
              </a:rPr>
              <a:t>Curbside voting</a:t>
            </a:r>
          </a:p>
          <a:p>
            <a:pPr marL="685800" indent="-685800">
              <a:lnSpc>
                <a:spcPct val="150000"/>
              </a:lnSpc>
              <a:buFont typeface="Courier New" panose="02070309020205020404" pitchFamily="49" charset="0"/>
              <a:buChar char="o"/>
            </a:pPr>
            <a:r>
              <a:rPr lang="en-US" sz="4800" dirty="0">
                <a:latin typeface="Arial" panose="020B0604020202020204" pitchFamily="34" charset="0"/>
                <a:cs typeface="Arial" panose="020B0604020202020204" pitchFamily="34" charset="0"/>
              </a:rPr>
              <a:t>Accessible ballot-marking devices</a:t>
            </a:r>
          </a:p>
          <a:p>
            <a:pPr marL="685800" indent="-685800">
              <a:lnSpc>
                <a:spcPct val="150000"/>
              </a:lnSpc>
              <a:buFont typeface="Courier New" panose="02070309020205020404" pitchFamily="49" charset="0"/>
              <a:buChar char="o"/>
            </a:pPr>
            <a:r>
              <a:rPr lang="en-US" sz="4800" dirty="0">
                <a:latin typeface="Arial" panose="020B0604020202020204" pitchFamily="34" charset="0"/>
                <a:cs typeface="Arial" panose="020B0604020202020204" pitchFamily="34" charset="0"/>
              </a:rPr>
              <a:t>Vote center canvassing and surveys</a:t>
            </a:r>
          </a:p>
          <a:p>
            <a:pPr marL="685800" indent="-685800">
              <a:lnSpc>
                <a:spcPct val="150000"/>
              </a:lnSpc>
              <a:buFont typeface="Courier New" panose="02070309020205020404" pitchFamily="49" charset="0"/>
              <a:buChar char="o"/>
            </a:pPr>
            <a:r>
              <a:rPr lang="en-US" sz="4800" dirty="0">
                <a:latin typeface="Arial" panose="020B0604020202020204" pitchFamily="34" charset="0"/>
                <a:cs typeface="Arial" panose="020B0604020202020204" pitchFamily="34" charset="0"/>
              </a:rPr>
              <a:t>Accessible ballot drop-boxes</a:t>
            </a:r>
          </a:p>
          <a:p>
            <a:endParaRPr lang="en-US" sz="4800" dirty="0">
              <a:solidFill>
                <a:schemeClr val="accent1"/>
              </a:solidFill>
              <a:latin typeface="Arial" panose="020B0604020202020204" pitchFamily="34" charset="0"/>
              <a:cs typeface="Arial" panose="020B0604020202020204" pitchFamily="34" charset="0"/>
            </a:endParaRPr>
          </a:p>
          <a:p>
            <a:pPr marL="685800" indent="-685800">
              <a:buFont typeface="Courier New" panose="02070309020205020404" pitchFamily="49" charset="0"/>
              <a:buChar char="o"/>
            </a:pPr>
            <a:endParaRPr lang="en-US" sz="4800" dirty="0">
              <a:solidFill>
                <a:schemeClr val="accent1"/>
              </a:solidFill>
              <a:latin typeface="Arial" panose="020B0604020202020204" pitchFamily="34" charset="0"/>
              <a:cs typeface="Arial" panose="020B0604020202020204" pitchFamily="34" charset="0"/>
            </a:endParaRPr>
          </a:p>
          <a:p>
            <a:endParaRPr lang="en-US" sz="7200" dirty="0">
              <a:solidFill>
                <a:schemeClr val="accent1"/>
              </a:solidFill>
              <a:latin typeface="Arial" panose="020B0604020202020204" pitchFamily="34" charset="0"/>
              <a:cs typeface="Arial" panose="020B0604020202020204" pitchFamily="34" charset="0"/>
            </a:endParaRPr>
          </a:p>
          <a:p>
            <a:endParaRPr lang="en-US" sz="4000" dirty="0">
              <a:solidFill>
                <a:schemeClr val="accent1"/>
              </a:solidFill>
            </a:endParaRPr>
          </a:p>
        </p:txBody>
      </p:sp>
    </p:spTree>
    <p:extLst>
      <p:ext uri="{BB962C8B-B14F-4D97-AF65-F5344CB8AC3E}">
        <p14:creationId xmlns:p14="http://schemas.microsoft.com/office/powerpoint/2010/main" val="1408187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550808-CF0D-04E3-330F-42CF1811F058}"/>
              </a:ext>
            </a:extLst>
          </p:cNvPr>
          <p:cNvSpPr txBox="1"/>
          <p:nvPr/>
        </p:nvSpPr>
        <p:spPr>
          <a:xfrm>
            <a:off x="3411132" y="2819400"/>
            <a:ext cx="17564910" cy="6140680"/>
          </a:xfrm>
          <a:prstGeom prst="rect">
            <a:avLst/>
          </a:prstGeom>
        </p:spPr>
        <p:txBody>
          <a:bodyPr vert="horz" lIns="91440" tIns="45720" rIns="91440" bIns="45720" rtlCol="0" anchor="b">
            <a:normAutofit fontScale="85000" lnSpcReduction="20000"/>
          </a:bodyPr>
          <a:lstStyle/>
          <a:p>
            <a:pPr algn="ctr" defTabSz="914400">
              <a:lnSpc>
                <a:spcPct val="90000"/>
              </a:lnSpc>
              <a:spcBef>
                <a:spcPct val="0"/>
              </a:spcBef>
              <a:spcAft>
                <a:spcPts val="600"/>
              </a:spcAft>
            </a:pPr>
            <a:r>
              <a:rPr lang="en-US" sz="14600" b="1" kern="1200">
                <a:solidFill>
                  <a:srgbClr val="FFFFFF"/>
                </a:solidFill>
                <a:latin typeface="+mj-lt"/>
                <a:ea typeface="+mj-ea"/>
                <a:cs typeface="+mj-cs"/>
              </a:rPr>
              <a:t>Introduction to Ballot Drop Box Accessibility</a:t>
            </a:r>
          </a:p>
          <a:p>
            <a:pPr algn="ctr" defTabSz="914400">
              <a:lnSpc>
                <a:spcPct val="90000"/>
              </a:lnSpc>
              <a:spcBef>
                <a:spcPct val="0"/>
              </a:spcBef>
              <a:spcAft>
                <a:spcPts val="600"/>
              </a:spcAft>
            </a:pPr>
            <a:endParaRPr lang="en-US" sz="14600" b="1" kern="1200">
              <a:solidFill>
                <a:srgbClr val="FFFFFF"/>
              </a:solidFill>
              <a:latin typeface="+mj-lt"/>
              <a:ea typeface="+mj-ea"/>
              <a:cs typeface="+mj-cs"/>
            </a:endParaRPr>
          </a:p>
          <a:p>
            <a:pPr algn="ctr" defTabSz="914400">
              <a:lnSpc>
                <a:spcPct val="90000"/>
              </a:lnSpc>
              <a:spcBef>
                <a:spcPct val="0"/>
              </a:spcBef>
              <a:spcAft>
                <a:spcPts val="600"/>
              </a:spcAft>
            </a:pPr>
            <a:r>
              <a:rPr lang="en-US" sz="14600">
                <a:solidFill>
                  <a:srgbClr val="FFFFFF"/>
                </a:solidFill>
                <a:latin typeface="+mj-lt"/>
                <a:ea typeface="+mj-ea"/>
                <a:cs typeface="+mj-cs"/>
              </a:rPr>
              <a:t>Vote-by-Mail (VBM) Unit</a:t>
            </a:r>
            <a:endParaRPr lang="en-US" sz="14600" kern="1200">
              <a:solidFill>
                <a:srgbClr val="FFFFFF"/>
              </a:solidFill>
              <a:latin typeface="+mj-lt"/>
              <a:ea typeface="+mj-ea"/>
              <a:cs typeface="+mj-cs"/>
            </a:endParaRPr>
          </a:p>
        </p:txBody>
      </p:sp>
      <p:sp useBgFill="1">
        <p:nvSpPr>
          <p:cNvPr id="3" name="Rectangle 2">
            <a:extLst>
              <a:ext uri="{FF2B5EF4-FFF2-40B4-BE49-F238E27FC236}">
                <a16:creationId xmlns:a16="http://schemas.microsoft.com/office/drawing/2014/main" id="{93F219FF-FC24-3DCE-053A-D0776BF030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80890C3-C4AE-EAFC-0F00-4549839EBC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449" y="-2"/>
            <a:ext cx="24455089" cy="13736142"/>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3B5DB13-2B09-88F7-D062-72E6F8A89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884033" y="-6"/>
            <a:ext cx="23547603" cy="13736148"/>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6E87254-FB9B-F075-0C01-B81C92B54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30403" y="0"/>
            <a:ext cx="7247690" cy="13736144"/>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8D72B3-B1CA-61A4-8395-80C16C186E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1754" y="-6"/>
            <a:ext cx="24470347" cy="13736152"/>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A589448-1D25-B46E-3664-DEA4067A2E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8970729" y="-1724768"/>
            <a:ext cx="13723862" cy="17197957"/>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FDA0246-595E-CA5E-DEC3-9E1884ECC6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993193">
            <a:off x="2374900" y="2177448"/>
            <a:ext cx="9935066" cy="9978079"/>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385C4E1-5490-F830-FBCC-37B7E84956EC}"/>
              </a:ext>
            </a:extLst>
          </p:cNvPr>
          <p:cNvSpPr txBox="1"/>
          <p:nvPr/>
        </p:nvSpPr>
        <p:spPr>
          <a:xfrm>
            <a:off x="3411132" y="2819400"/>
            <a:ext cx="17564910" cy="6140680"/>
          </a:xfrm>
          <a:prstGeom prst="rect">
            <a:avLst/>
          </a:prstGeom>
        </p:spPr>
        <p:txBody>
          <a:bodyPr vert="horz" lIns="91440" tIns="45720" rIns="91440" bIns="45720" rtlCol="0" anchor="b">
            <a:normAutofit fontScale="85000" lnSpcReduction="20000"/>
          </a:bodyPr>
          <a:lstStyle/>
          <a:p>
            <a:pPr algn="ctr" defTabSz="914400">
              <a:lnSpc>
                <a:spcPct val="90000"/>
              </a:lnSpc>
              <a:spcBef>
                <a:spcPct val="0"/>
              </a:spcBef>
              <a:spcAft>
                <a:spcPts val="600"/>
              </a:spcAft>
            </a:pPr>
            <a:r>
              <a:rPr lang="en-US" sz="14600" b="1" kern="1200">
                <a:solidFill>
                  <a:srgbClr val="FFFFFF"/>
                </a:solidFill>
                <a:latin typeface="+mj-lt"/>
                <a:ea typeface="+mj-ea"/>
                <a:cs typeface="+mj-cs"/>
              </a:rPr>
              <a:t>Introduction to Ballot Drop Box Accessibility</a:t>
            </a:r>
          </a:p>
          <a:p>
            <a:pPr algn="ctr" defTabSz="914400">
              <a:lnSpc>
                <a:spcPct val="90000"/>
              </a:lnSpc>
              <a:spcBef>
                <a:spcPct val="0"/>
              </a:spcBef>
              <a:spcAft>
                <a:spcPts val="600"/>
              </a:spcAft>
            </a:pPr>
            <a:endParaRPr lang="en-US" sz="14600" b="1" kern="1200">
              <a:solidFill>
                <a:srgbClr val="FFFFFF"/>
              </a:solidFill>
              <a:latin typeface="+mj-lt"/>
              <a:ea typeface="+mj-ea"/>
              <a:cs typeface="+mj-cs"/>
            </a:endParaRPr>
          </a:p>
          <a:p>
            <a:pPr algn="ctr" defTabSz="914400">
              <a:lnSpc>
                <a:spcPct val="90000"/>
              </a:lnSpc>
              <a:spcBef>
                <a:spcPct val="0"/>
              </a:spcBef>
              <a:spcAft>
                <a:spcPts val="600"/>
              </a:spcAft>
            </a:pPr>
            <a:r>
              <a:rPr lang="en-US" sz="14600">
                <a:solidFill>
                  <a:srgbClr val="FFFFFF"/>
                </a:solidFill>
                <a:latin typeface="+mj-lt"/>
                <a:ea typeface="+mj-ea"/>
                <a:cs typeface="+mj-cs"/>
              </a:rPr>
              <a:t>Vote-by-Mail (VBM) Unit</a:t>
            </a:r>
            <a:endParaRPr lang="en-US" sz="14600" kern="1200">
              <a:solidFill>
                <a:srgbClr val="FFFFFF"/>
              </a:solidFill>
              <a:latin typeface="+mj-lt"/>
              <a:ea typeface="+mj-ea"/>
              <a:cs typeface="+mj-cs"/>
            </a:endParaRPr>
          </a:p>
        </p:txBody>
      </p:sp>
      <p:sp>
        <p:nvSpPr>
          <p:cNvPr id="11" name="Rectangle 10">
            <a:extLst>
              <a:ext uri="{FF2B5EF4-FFF2-40B4-BE49-F238E27FC236}">
                <a16:creationId xmlns:a16="http://schemas.microsoft.com/office/drawing/2014/main" id="{13871603-BB8A-87DC-CABD-AA0FB82C9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6" y="8980220"/>
            <a:ext cx="24438601" cy="4755924"/>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310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B8CB6-D61F-58DE-FB57-8EB38BE68D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B5668A-46A5-7C00-3404-FAA79B0B5C5B}"/>
              </a:ext>
            </a:extLst>
          </p:cNvPr>
          <p:cNvSpPr>
            <a:spLocks noGrp="1"/>
          </p:cNvSpPr>
          <p:nvPr>
            <p:ph type="ctrTitle"/>
          </p:nvPr>
        </p:nvSpPr>
        <p:spPr>
          <a:xfrm>
            <a:off x="836560" y="6563255"/>
            <a:ext cx="6403566" cy="1389642"/>
          </a:xfrm>
        </p:spPr>
        <p:txBody>
          <a:bodyPr vert="horz" lIns="91440" tIns="45720" rIns="91440" bIns="45720" rtlCol="0" anchor="b">
            <a:normAutofit fontScale="90000"/>
          </a:bodyPr>
          <a:lstStyle/>
          <a:p>
            <a:pPr defTabSz="914400"/>
            <a:r>
              <a:rPr lang="en-US" sz="8000" b="1" kern="1200">
                <a:solidFill>
                  <a:srgbClr val="FFFFFF"/>
                </a:solidFill>
                <a:latin typeface="+mj-lt"/>
                <a:ea typeface="+mj-ea"/>
                <a:cs typeface="+mj-cs"/>
              </a:rPr>
              <a:t>Drop Box </a:t>
            </a:r>
            <a:r>
              <a:rPr lang="en-US" sz="8000" b="1">
                <a:solidFill>
                  <a:srgbClr val="FFFFFF"/>
                </a:solidFill>
              </a:rPr>
              <a:t>Design</a:t>
            </a:r>
            <a:endParaRPr lang="en-US" sz="8000" b="1" kern="1200">
              <a:solidFill>
                <a:srgbClr val="FFFFFF"/>
              </a:solidFill>
              <a:latin typeface="+mj-lt"/>
              <a:ea typeface="+mj-ea"/>
              <a:cs typeface="+mj-cs"/>
            </a:endParaRPr>
          </a:p>
        </p:txBody>
      </p:sp>
      <p:sp>
        <p:nvSpPr>
          <p:cNvPr id="9" name="Subtitle 8">
            <a:extLst>
              <a:ext uri="{FF2B5EF4-FFF2-40B4-BE49-F238E27FC236}">
                <a16:creationId xmlns:a16="http://schemas.microsoft.com/office/drawing/2014/main" id="{09E746B6-F2B7-7899-74ED-23C27F932FC3}"/>
              </a:ext>
            </a:extLst>
          </p:cNvPr>
          <p:cNvSpPr>
            <a:spLocks noGrp="1"/>
          </p:cNvSpPr>
          <p:nvPr>
            <p:ph type="subTitle" idx="1"/>
          </p:nvPr>
        </p:nvSpPr>
        <p:spPr>
          <a:xfrm>
            <a:off x="8639371" y="1219200"/>
            <a:ext cx="15135800" cy="10988040"/>
          </a:xfrm>
        </p:spPr>
        <p:txBody>
          <a:bodyPr>
            <a:normAutofit/>
          </a:bodyPr>
          <a:lstStyle/>
          <a:p>
            <a:pPr marL="857250" indent="-857250" algn="l">
              <a:buFont typeface="Arial" panose="020B0604020202020204" pitchFamily="34" charset="0"/>
              <a:buChar char="•"/>
            </a:pPr>
            <a:r>
              <a:rPr lang="en-US" sz="6000"/>
              <a:t>There are 31 drop boxes total.</a:t>
            </a:r>
          </a:p>
          <a:p>
            <a:pPr marL="857250" indent="-857250" algn="l">
              <a:buFont typeface="Arial" panose="020B0604020202020204" pitchFamily="34" charset="0"/>
              <a:buChar char="•"/>
            </a:pPr>
            <a:r>
              <a:rPr lang="en-US" sz="6000"/>
              <a:t>Models 710, 810 and 910 are built by American Security Cabinets. </a:t>
            </a:r>
            <a:r>
              <a:rPr lang="en-US"/>
              <a:t>(</a:t>
            </a:r>
            <a:r>
              <a:rPr lang="en-US">
                <a:hlinkClick r:id="rId3"/>
              </a:rPr>
              <a:t>americansecuritycabinets.com</a:t>
            </a:r>
            <a:r>
              <a:rPr lang="en-US"/>
              <a:t>)</a:t>
            </a:r>
          </a:p>
          <a:p>
            <a:pPr marL="857250" indent="-857250" algn="l">
              <a:buFont typeface="Arial" panose="020B0604020202020204" pitchFamily="34" charset="0"/>
              <a:buChar char="•"/>
            </a:pPr>
            <a:r>
              <a:rPr lang="en-US" sz="6000"/>
              <a:t>From the manufacturer’s website:</a:t>
            </a:r>
          </a:p>
          <a:p>
            <a:pPr marL="1771650" lvl="1" indent="-857250" algn="l">
              <a:buFont typeface="Arial" panose="020B0604020202020204" pitchFamily="34" charset="0"/>
              <a:buChar char="•"/>
            </a:pPr>
            <a:r>
              <a:rPr lang="en-US" sz="5200" i="1"/>
              <a:t>“Our ballot drop boxes are ADA Title I and II Compliant, offering one-hand delivery at ADA height.”</a:t>
            </a:r>
          </a:p>
          <a:p>
            <a:pPr marL="857250" indent="-857250" algn="l">
              <a:buFont typeface="Arial" panose="020B0604020202020204" pitchFamily="34" charset="0"/>
              <a:buChar char="•"/>
            </a:pPr>
            <a:r>
              <a:rPr lang="en-US" sz="6000"/>
              <a:t>These drop boxes require less than 2 lbs. of pressure to open the ballot slot.</a:t>
            </a:r>
          </a:p>
          <a:p>
            <a:pPr marL="857250" indent="-857250" algn="l">
              <a:buFont typeface="Arial" panose="020B0604020202020204" pitchFamily="34" charset="0"/>
              <a:buChar char="•"/>
            </a:pPr>
            <a:r>
              <a:rPr lang="en-US" sz="6000"/>
              <a:t>The ballot slot spans 47 to 48 inches from the ground.</a:t>
            </a:r>
          </a:p>
        </p:txBody>
      </p:sp>
      <p:sp useBgFill="1">
        <p:nvSpPr>
          <p:cNvPr id="3" name="Rectangle 2">
            <a:extLst>
              <a:ext uri="{FF2B5EF4-FFF2-40B4-BE49-F238E27FC236}">
                <a16:creationId xmlns:a16="http://schemas.microsoft.com/office/drawing/2014/main" id="{317EE70A-9CF9-1519-170D-360A2D0BF1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677" y="20283"/>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3">
            <a:extLst>
              <a:ext uri="{FF2B5EF4-FFF2-40B4-BE49-F238E27FC236}">
                <a16:creationId xmlns:a16="http://schemas.microsoft.com/office/drawing/2014/main" id="{052AF4EA-BC70-7A42-E95E-926400D55B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677" y="20283"/>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D5006AA-77E6-9F71-83CB-208816851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65" y="2839921"/>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01526A7-A4BC-4C68-7C65-08798B015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67" y="2860195"/>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952F28C-D8D5-0A63-B696-312AEFF4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1565049" y="7195927"/>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FA786F48-AE78-2729-ACE9-5B2D1CA0B2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0635413">
            <a:off x="-974927" y="1959719"/>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Rectangle 9">
            <a:extLst>
              <a:ext uri="{FF2B5EF4-FFF2-40B4-BE49-F238E27FC236}">
                <a16:creationId xmlns:a16="http://schemas.microsoft.com/office/drawing/2014/main" id="{BC39A563-BD78-1D6C-F97B-B6D4F6B0C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83" y="2819643"/>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D1D03A7-13E7-D0A8-EED4-FF2C04672282}"/>
              </a:ext>
            </a:extLst>
          </p:cNvPr>
          <p:cNvSpPr txBox="1">
            <a:spLocks/>
          </p:cNvSpPr>
          <p:nvPr/>
        </p:nvSpPr>
        <p:spPr>
          <a:xfrm>
            <a:off x="865237" y="6583538"/>
            <a:ext cx="6403566" cy="1389642"/>
          </a:xfrm>
          <a:prstGeom prst="rect">
            <a:avLst/>
          </a:prstGeom>
        </p:spPr>
        <p:txBody>
          <a:bodyPr vert="horz" lIns="91440" tIns="45720" rIns="91440" bIns="45720" rtlCol="0" anchor="b">
            <a:normAutofit fontScale="90000"/>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defTabSz="914400"/>
            <a:r>
              <a:rPr lang="en-US" sz="8000" b="1">
                <a:solidFill>
                  <a:srgbClr val="FFFFFF"/>
                </a:solidFill>
              </a:rPr>
              <a:t>Drop Box Design</a:t>
            </a:r>
            <a:endParaRPr lang="en-US" sz="8000" b="1" dirty="0">
              <a:solidFill>
                <a:srgbClr val="FFFFFF"/>
              </a:solidFill>
            </a:endParaRPr>
          </a:p>
        </p:txBody>
      </p:sp>
      <p:sp>
        <p:nvSpPr>
          <p:cNvPr id="12" name="Subtitle 8">
            <a:extLst>
              <a:ext uri="{FF2B5EF4-FFF2-40B4-BE49-F238E27FC236}">
                <a16:creationId xmlns:a16="http://schemas.microsoft.com/office/drawing/2014/main" id="{0A5DBFC1-A7D7-21CA-770F-DE98017C97B8}"/>
              </a:ext>
            </a:extLst>
          </p:cNvPr>
          <p:cNvSpPr txBox="1">
            <a:spLocks/>
          </p:cNvSpPr>
          <p:nvPr/>
        </p:nvSpPr>
        <p:spPr>
          <a:xfrm>
            <a:off x="8668048" y="1239483"/>
            <a:ext cx="15135800" cy="10988040"/>
          </a:xfrm>
          <a:prstGeom prst="rect">
            <a:avLst/>
          </a:prstGeom>
        </p:spPr>
        <p:txBody>
          <a:bodyPr vert="horz" lIns="91440" tIns="45720" rIns="91440" bIns="4572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857250" indent="-857250" algn="l">
              <a:buFont typeface="Arial" panose="020B0604020202020204" pitchFamily="34" charset="0"/>
              <a:buChar char="•"/>
            </a:pPr>
            <a:r>
              <a:rPr lang="en-US" sz="6000" dirty="0"/>
              <a:t>There are 31 drop boxes total.</a:t>
            </a:r>
          </a:p>
          <a:p>
            <a:pPr marL="857250" indent="-857250" algn="l">
              <a:buFont typeface="Arial" panose="020B0604020202020204" pitchFamily="34" charset="0"/>
              <a:buChar char="•"/>
            </a:pPr>
            <a:r>
              <a:rPr lang="en-US" sz="6000" dirty="0"/>
              <a:t>Models 710, 810 and 910 are built by American Security Cabinets. </a:t>
            </a:r>
            <a:r>
              <a:rPr lang="en-US" dirty="0"/>
              <a:t>(</a:t>
            </a:r>
            <a:r>
              <a:rPr lang="en-US" dirty="0">
                <a:hlinkClick r:id="rId3"/>
              </a:rPr>
              <a:t>americansecuritycabinets.com</a:t>
            </a:r>
            <a:r>
              <a:rPr lang="en-US" dirty="0"/>
              <a:t>)</a:t>
            </a:r>
          </a:p>
          <a:p>
            <a:pPr marL="857250" indent="-857250" algn="l">
              <a:buFont typeface="Arial" panose="020B0604020202020204" pitchFamily="34" charset="0"/>
              <a:buChar char="•"/>
            </a:pPr>
            <a:r>
              <a:rPr lang="en-US" sz="6000" dirty="0"/>
              <a:t>From the manufacturer’s website:</a:t>
            </a:r>
          </a:p>
          <a:p>
            <a:pPr marL="1771650" lvl="1" indent="-857250" algn="l">
              <a:buFont typeface="Arial" panose="020B0604020202020204" pitchFamily="34" charset="0"/>
              <a:buChar char="•"/>
            </a:pPr>
            <a:r>
              <a:rPr lang="en-US" sz="5200" i="1" dirty="0"/>
              <a:t>“Our ballot drop boxes are ADA Title I and II Compliant, offering one-hand delivery at ADA height.”</a:t>
            </a:r>
          </a:p>
          <a:p>
            <a:pPr marL="857250" indent="-857250" algn="l">
              <a:buFont typeface="Arial" panose="020B0604020202020204" pitchFamily="34" charset="0"/>
              <a:buChar char="•"/>
            </a:pPr>
            <a:r>
              <a:rPr lang="en-US" sz="6000" dirty="0"/>
              <a:t>These drop boxes require less than 2 lbs. of pressure to open the ballot slot.</a:t>
            </a:r>
          </a:p>
          <a:p>
            <a:pPr marL="857250" indent="-857250" algn="l">
              <a:buFont typeface="Arial" panose="020B0604020202020204" pitchFamily="34" charset="0"/>
              <a:buChar char="•"/>
            </a:pPr>
            <a:r>
              <a:rPr lang="en-US" sz="6000" dirty="0"/>
              <a:t>The ballot slot spans 47 to 48 inches from the ground.</a:t>
            </a:r>
          </a:p>
        </p:txBody>
      </p:sp>
    </p:spTree>
    <p:extLst>
      <p:ext uri="{BB962C8B-B14F-4D97-AF65-F5344CB8AC3E}">
        <p14:creationId xmlns:p14="http://schemas.microsoft.com/office/powerpoint/2010/main" val="1180947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92796-D2B3-13ED-FB94-43B83200CA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6D3559-060F-93A1-AF3E-385E350F91B6}"/>
              </a:ext>
            </a:extLst>
          </p:cNvPr>
          <p:cNvSpPr>
            <a:spLocks noGrp="1"/>
          </p:cNvSpPr>
          <p:nvPr>
            <p:ph type="ctrTitle"/>
          </p:nvPr>
        </p:nvSpPr>
        <p:spPr>
          <a:xfrm>
            <a:off x="836560" y="6563255"/>
            <a:ext cx="6403566" cy="1389642"/>
          </a:xfrm>
        </p:spPr>
        <p:txBody>
          <a:bodyPr vert="horz" lIns="91440" tIns="45720" rIns="91440" bIns="45720" rtlCol="0" anchor="b">
            <a:normAutofit fontScale="90000"/>
          </a:bodyPr>
          <a:lstStyle/>
          <a:p>
            <a:pPr defTabSz="914400"/>
            <a:r>
              <a:rPr lang="en-US" sz="8000" b="1" kern="1200">
                <a:solidFill>
                  <a:srgbClr val="FFFFFF"/>
                </a:solidFill>
                <a:latin typeface="+mj-lt"/>
                <a:ea typeface="+mj-ea"/>
                <a:cs typeface="+mj-cs"/>
              </a:rPr>
              <a:t>California Code of Regulations</a:t>
            </a:r>
          </a:p>
        </p:txBody>
      </p:sp>
      <p:sp>
        <p:nvSpPr>
          <p:cNvPr id="9" name="Subtitle 8">
            <a:extLst>
              <a:ext uri="{FF2B5EF4-FFF2-40B4-BE49-F238E27FC236}">
                <a16:creationId xmlns:a16="http://schemas.microsoft.com/office/drawing/2014/main" id="{F3DE8CB3-EA8D-737C-702D-2CC796F034C4}"/>
              </a:ext>
            </a:extLst>
          </p:cNvPr>
          <p:cNvSpPr>
            <a:spLocks noGrp="1"/>
          </p:cNvSpPr>
          <p:nvPr>
            <p:ph type="subTitle" idx="1"/>
          </p:nvPr>
        </p:nvSpPr>
        <p:spPr>
          <a:xfrm>
            <a:off x="8639371" y="1219200"/>
            <a:ext cx="15135800" cy="10988040"/>
          </a:xfrm>
        </p:spPr>
        <p:txBody>
          <a:bodyPr>
            <a:normAutofit/>
          </a:bodyPr>
          <a:lstStyle/>
          <a:p>
            <a:pPr marL="857250" indent="-857250" algn="l">
              <a:buFont typeface="Arial" panose="020B0604020202020204" pitchFamily="34" charset="0"/>
              <a:buChar char="•"/>
            </a:pPr>
            <a:r>
              <a:rPr lang="en-US" sz="5200" dirty="0"/>
              <a:t>20132. Drop Box Design and Requirements:</a:t>
            </a:r>
          </a:p>
          <a:p>
            <a:pPr lvl="1" algn="l"/>
            <a:r>
              <a:rPr lang="en-US" sz="4800" b="0" i="0" dirty="0">
                <a:solidFill>
                  <a:srgbClr val="000000"/>
                </a:solidFill>
                <a:effectLst/>
              </a:rPr>
              <a:t>(g) </a:t>
            </a:r>
            <a:r>
              <a:rPr lang="en-US" sz="4400" b="0" i="0" dirty="0">
                <a:solidFill>
                  <a:srgbClr val="000000"/>
                </a:solidFill>
                <a:effectLst/>
              </a:rPr>
              <a:t>Drop boxes shall be designed to function as follows:</a:t>
            </a:r>
          </a:p>
          <a:p>
            <a:pPr marL="1371600" lvl="2" algn="l" fontAlgn="base">
              <a:spcAft>
                <a:spcPts val="1875"/>
              </a:spcAft>
            </a:pPr>
            <a:r>
              <a:rPr lang="en-US" sz="4000" b="0" i="0" dirty="0">
                <a:solidFill>
                  <a:srgbClr val="000000"/>
                </a:solidFill>
                <a:effectLst/>
              </a:rPr>
              <a:t>(1) Drop box hardware shall be operable without any tight grasping, pinching, or twisting of the wrist.</a:t>
            </a:r>
          </a:p>
          <a:p>
            <a:pPr marL="1371600" lvl="2" algn="l" fontAlgn="base">
              <a:spcAft>
                <a:spcPts val="1875"/>
              </a:spcAft>
            </a:pPr>
            <a:r>
              <a:rPr lang="en-US" sz="4000" b="0" i="0" dirty="0">
                <a:solidFill>
                  <a:srgbClr val="000000"/>
                </a:solidFill>
                <a:effectLst/>
              </a:rPr>
              <a:t>(2) Drop box hardware shall require no more than 5 lbs. of pressure for the voter to operate.</a:t>
            </a:r>
          </a:p>
          <a:p>
            <a:pPr marL="1371600" lvl="2" algn="l" fontAlgn="base">
              <a:spcAft>
                <a:spcPts val="1875"/>
              </a:spcAft>
            </a:pPr>
            <a:r>
              <a:rPr lang="en-US" sz="4000" b="0" i="0" dirty="0">
                <a:solidFill>
                  <a:srgbClr val="000000"/>
                </a:solidFill>
                <a:effectLst/>
              </a:rPr>
              <a:t>(3) Accessible drop boxes shall be operable within reach-range of 15 to 48 inches from the finish floor or ground for a person utilizing a wheelchair.  This shall not apply to a drop box meant to be used by drivers of vehicles.</a:t>
            </a:r>
          </a:p>
          <a:p>
            <a:pPr marL="1371600" lvl="2" algn="l" fontAlgn="base">
              <a:spcAft>
                <a:spcPts val="1875"/>
              </a:spcAft>
            </a:pPr>
            <a:r>
              <a:rPr lang="en-US" sz="4000" b="0" i="0" dirty="0">
                <a:solidFill>
                  <a:srgbClr val="000000"/>
                </a:solidFill>
                <a:effectLst/>
              </a:rPr>
              <a:t>(4) Signage for ballot drop boxes shall be in a distinct color type that contrasts with the background and have a no-glare finish.</a:t>
            </a:r>
            <a:endParaRPr lang="en-US" sz="5400" dirty="0"/>
          </a:p>
        </p:txBody>
      </p:sp>
      <p:sp useBgFill="1">
        <p:nvSpPr>
          <p:cNvPr id="3" name="Rectangle 2">
            <a:extLst>
              <a:ext uri="{FF2B5EF4-FFF2-40B4-BE49-F238E27FC236}">
                <a16:creationId xmlns:a16="http://schemas.microsoft.com/office/drawing/2014/main" id="{11BADE93-7148-E682-1E35-5BF12EF4F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677" y="20283"/>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3">
            <a:extLst>
              <a:ext uri="{FF2B5EF4-FFF2-40B4-BE49-F238E27FC236}">
                <a16:creationId xmlns:a16="http://schemas.microsoft.com/office/drawing/2014/main" id="{BEBD46C5-4171-2BC2-F624-96224A89F6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677" y="20283"/>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4C67A09-114D-1C63-2378-501692A5C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65" y="2839921"/>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5D77BA6-EDC3-61BF-9418-ED1EF3371E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67" y="2860195"/>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D4497B8-BE7E-A46A-7909-90BDFB6521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1565049" y="7195927"/>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04C17FD7-43B7-6CBB-2435-8A4E9E185D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0635413">
            <a:off x="-974927" y="1959719"/>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Rectangle 9">
            <a:extLst>
              <a:ext uri="{FF2B5EF4-FFF2-40B4-BE49-F238E27FC236}">
                <a16:creationId xmlns:a16="http://schemas.microsoft.com/office/drawing/2014/main" id="{3AF5FDC3-87F3-F1FA-3867-A69406E7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83" y="2819643"/>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A4429CBF-CA19-1AC4-A21D-E07CC26CDC48}"/>
              </a:ext>
            </a:extLst>
          </p:cNvPr>
          <p:cNvSpPr txBox="1">
            <a:spLocks/>
          </p:cNvSpPr>
          <p:nvPr/>
        </p:nvSpPr>
        <p:spPr>
          <a:xfrm>
            <a:off x="865237" y="6583538"/>
            <a:ext cx="6403566" cy="1389642"/>
          </a:xfrm>
          <a:prstGeom prst="rect">
            <a:avLst/>
          </a:prstGeom>
        </p:spPr>
        <p:txBody>
          <a:bodyPr vert="horz" lIns="91440" tIns="45720" rIns="91440" bIns="45720" rtlCol="0" anchor="b">
            <a:normAutofit fontScale="67500" lnSpcReduction="20000"/>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defTabSz="914400"/>
            <a:r>
              <a:rPr lang="en-US" sz="8000" b="1">
                <a:solidFill>
                  <a:srgbClr val="FFFFFF"/>
                </a:solidFill>
              </a:rPr>
              <a:t>California Code of Regulations</a:t>
            </a:r>
          </a:p>
        </p:txBody>
      </p:sp>
      <p:sp>
        <p:nvSpPr>
          <p:cNvPr id="12" name="Subtitle 8">
            <a:extLst>
              <a:ext uri="{FF2B5EF4-FFF2-40B4-BE49-F238E27FC236}">
                <a16:creationId xmlns:a16="http://schemas.microsoft.com/office/drawing/2014/main" id="{6FF08B8D-9F25-45FD-776B-676AC79E72AC}"/>
              </a:ext>
            </a:extLst>
          </p:cNvPr>
          <p:cNvSpPr txBox="1">
            <a:spLocks/>
          </p:cNvSpPr>
          <p:nvPr/>
        </p:nvSpPr>
        <p:spPr>
          <a:xfrm>
            <a:off x="8668048" y="1239483"/>
            <a:ext cx="15135800" cy="10988040"/>
          </a:xfrm>
          <a:prstGeom prst="rect">
            <a:avLst/>
          </a:prstGeom>
        </p:spPr>
        <p:txBody>
          <a:bodyPr vert="horz" lIns="91440" tIns="45720" rIns="91440" bIns="4572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857250" indent="-857250" algn="l">
              <a:buFont typeface="Arial" panose="020B0604020202020204" pitchFamily="34" charset="0"/>
              <a:buChar char="•"/>
            </a:pPr>
            <a:r>
              <a:rPr lang="en-US" sz="5200"/>
              <a:t>20132. Drop Box Design and Requirements:</a:t>
            </a:r>
          </a:p>
          <a:p>
            <a:pPr lvl="1" algn="l"/>
            <a:r>
              <a:rPr lang="en-US" sz="4800">
                <a:solidFill>
                  <a:srgbClr val="000000"/>
                </a:solidFill>
              </a:rPr>
              <a:t>(g) </a:t>
            </a:r>
            <a:r>
              <a:rPr lang="en-US" sz="4400">
                <a:solidFill>
                  <a:srgbClr val="000000"/>
                </a:solidFill>
              </a:rPr>
              <a:t>Drop boxes shall be designed to function as follows:</a:t>
            </a:r>
          </a:p>
          <a:p>
            <a:pPr marL="1371600" lvl="2" algn="l" fontAlgn="base">
              <a:spcAft>
                <a:spcPts val="1875"/>
              </a:spcAft>
            </a:pPr>
            <a:r>
              <a:rPr lang="en-US" sz="4000">
                <a:solidFill>
                  <a:srgbClr val="000000"/>
                </a:solidFill>
              </a:rPr>
              <a:t>(1) Drop box hardware shall be operable without any tight grasping, pinching, or twisting of the wrist.</a:t>
            </a:r>
          </a:p>
          <a:p>
            <a:pPr marL="1371600" lvl="2" algn="l" fontAlgn="base">
              <a:spcAft>
                <a:spcPts val="1875"/>
              </a:spcAft>
            </a:pPr>
            <a:r>
              <a:rPr lang="en-US" sz="4000">
                <a:solidFill>
                  <a:srgbClr val="000000"/>
                </a:solidFill>
              </a:rPr>
              <a:t>(2) Drop box hardware shall require no more than 5 lbs. of pressure for the voter to operate.</a:t>
            </a:r>
          </a:p>
          <a:p>
            <a:pPr marL="1371600" lvl="2" algn="l" fontAlgn="base">
              <a:spcAft>
                <a:spcPts val="1875"/>
              </a:spcAft>
            </a:pPr>
            <a:r>
              <a:rPr lang="en-US" sz="4000">
                <a:solidFill>
                  <a:srgbClr val="000000"/>
                </a:solidFill>
              </a:rPr>
              <a:t>(3) Accessible drop boxes shall be operable within reach-range of 15 to 48 inches from the finish floor or ground for a person utilizing a wheelchair.  This shall not apply to a drop box meant to be used by drivers of vehicles.</a:t>
            </a:r>
          </a:p>
          <a:p>
            <a:pPr marL="1371600" lvl="2" algn="l" fontAlgn="base">
              <a:spcAft>
                <a:spcPts val="1875"/>
              </a:spcAft>
            </a:pPr>
            <a:r>
              <a:rPr lang="en-US" sz="4000">
                <a:solidFill>
                  <a:srgbClr val="000000"/>
                </a:solidFill>
              </a:rPr>
              <a:t>(4) Signage for ballot drop boxes shall be in a distinct color type that contrasts with the background and have a no-glare finish.</a:t>
            </a:r>
            <a:endParaRPr lang="en-US" sz="5400" dirty="0"/>
          </a:p>
        </p:txBody>
      </p:sp>
    </p:spTree>
    <p:extLst>
      <p:ext uri="{BB962C8B-B14F-4D97-AF65-F5344CB8AC3E}">
        <p14:creationId xmlns:p14="http://schemas.microsoft.com/office/powerpoint/2010/main" val="1055408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20A3B-714C-E972-3C72-6CA7F74A44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B1F7C1-8884-6950-B810-5A2F60994821}"/>
              </a:ext>
            </a:extLst>
          </p:cNvPr>
          <p:cNvSpPr>
            <a:spLocks noGrp="1"/>
          </p:cNvSpPr>
          <p:nvPr>
            <p:ph type="ctrTitle"/>
          </p:nvPr>
        </p:nvSpPr>
        <p:spPr>
          <a:xfrm>
            <a:off x="836560" y="6563255"/>
            <a:ext cx="6403566" cy="1389642"/>
          </a:xfrm>
        </p:spPr>
        <p:txBody>
          <a:bodyPr vert="horz" lIns="91440" tIns="45720" rIns="91440" bIns="45720" rtlCol="0" anchor="b">
            <a:normAutofit fontScale="90000"/>
          </a:bodyPr>
          <a:lstStyle/>
          <a:p>
            <a:pPr defTabSz="914400"/>
            <a:r>
              <a:rPr lang="en-US" sz="8000" b="1" kern="1200">
                <a:solidFill>
                  <a:srgbClr val="FFFFFF"/>
                </a:solidFill>
                <a:latin typeface="+mj-lt"/>
                <a:ea typeface="+mj-ea"/>
                <a:cs typeface="+mj-cs"/>
              </a:rPr>
              <a:t>Drop Box Indoor </a:t>
            </a:r>
            <a:r>
              <a:rPr lang="en-US" sz="8000" b="1">
                <a:solidFill>
                  <a:srgbClr val="FFFFFF"/>
                </a:solidFill>
              </a:rPr>
              <a:t>Site Surveys</a:t>
            </a:r>
            <a:endParaRPr lang="en-US" sz="8000" b="1" kern="1200">
              <a:solidFill>
                <a:srgbClr val="FFFFFF"/>
              </a:solidFill>
              <a:latin typeface="+mj-lt"/>
              <a:ea typeface="+mj-ea"/>
              <a:cs typeface="+mj-cs"/>
            </a:endParaRPr>
          </a:p>
        </p:txBody>
      </p:sp>
      <p:sp>
        <p:nvSpPr>
          <p:cNvPr id="9" name="Subtitle 8">
            <a:extLst>
              <a:ext uri="{FF2B5EF4-FFF2-40B4-BE49-F238E27FC236}">
                <a16:creationId xmlns:a16="http://schemas.microsoft.com/office/drawing/2014/main" id="{81FD5DDD-30AE-7583-6EA1-39B4CFE627F2}"/>
              </a:ext>
            </a:extLst>
          </p:cNvPr>
          <p:cNvSpPr>
            <a:spLocks noGrp="1"/>
          </p:cNvSpPr>
          <p:nvPr>
            <p:ph type="subTitle" idx="1"/>
          </p:nvPr>
        </p:nvSpPr>
        <p:spPr>
          <a:xfrm>
            <a:off x="8639371" y="1219200"/>
            <a:ext cx="15135800" cy="10988040"/>
          </a:xfrm>
        </p:spPr>
        <p:txBody>
          <a:bodyPr>
            <a:normAutofit/>
          </a:bodyPr>
          <a:lstStyle/>
          <a:p>
            <a:pPr marL="857250" indent="-857250" algn="l">
              <a:buFont typeface="Arial" panose="020B0604020202020204" pitchFamily="34" charset="0"/>
              <a:buChar char="•"/>
            </a:pPr>
            <a:endParaRPr lang="en-US" sz="6000" dirty="0"/>
          </a:p>
          <a:p>
            <a:pPr algn="l"/>
            <a:endParaRPr lang="en-US" sz="6000" dirty="0"/>
          </a:p>
          <a:p>
            <a:pPr marL="857250" indent="-857250" algn="l">
              <a:buFont typeface="Arial" panose="020B0604020202020204" pitchFamily="34" charset="0"/>
              <a:buChar char="•"/>
            </a:pPr>
            <a:r>
              <a:rPr lang="en-US" sz="6000" dirty="0"/>
              <a:t>We survey new indoor drop box locations using the Secretary of State’s Polling Place Accessibility Guidelines. </a:t>
            </a:r>
            <a:r>
              <a:rPr lang="en-US" dirty="0"/>
              <a:t>(</a:t>
            </a:r>
            <a:r>
              <a:rPr lang="en-US" dirty="0">
                <a:hlinkClick r:id="rId3"/>
              </a:rPr>
              <a:t>https://www.sos.ca.gov/elections/publications-and-resources/polling-place-accessibility-guidelines</a:t>
            </a:r>
            <a:r>
              <a:rPr lang="en-US" dirty="0"/>
              <a:t>)</a:t>
            </a:r>
          </a:p>
          <a:p>
            <a:pPr marL="857250" indent="-857250" algn="l">
              <a:buFont typeface="Arial" panose="020B0604020202020204" pitchFamily="34" charset="0"/>
              <a:buChar char="•"/>
            </a:pPr>
            <a:endParaRPr lang="en-US" dirty="0"/>
          </a:p>
          <a:p>
            <a:pPr marL="857250" indent="-857250" algn="l">
              <a:buFont typeface="Arial" panose="020B0604020202020204" pitchFamily="34" charset="0"/>
              <a:buChar char="•"/>
            </a:pPr>
            <a:r>
              <a:rPr lang="en-US" sz="6000" dirty="0"/>
              <a:t>For drop boxes, there is no Voting Area diagram.</a:t>
            </a:r>
          </a:p>
        </p:txBody>
      </p:sp>
      <p:sp useBgFill="1">
        <p:nvSpPr>
          <p:cNvPr id="3" name="Rectangle 2">
            <a:extLst>
              <a:ext uri="{FF2B5EF4-FFF2-40B4-BE49-F238E27FC236}">
                <a16:creationId xmlns:a16="http://schemas.microsoft.com/office/drawing/2014/main" id="{1DD20DD0-A052-9F60-96C6-4B85C1E2D0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677" y="20283"/>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3">
            <a:extLst>
              <a:ext uri="{FF2B5EF4-FFF2-40B4-BE49-F238E27FC236}">
                <a16:creationId xmlns:a16="http://schemas.microsoft.com/office/drawing/2014/main" id="{4FA1E240-0EF2-C892-9E91-C3F744B64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677" y="20283"/>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E8C2DB0-6227-47F8-A598-B484714C9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65" y="2839921"/>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C3780F9-8C44-4F2A-5C9E-196A151E6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67" y="2860195"/>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C751BB6-923D-86BC-9A66-B556013579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1565049" y="7195927"/>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564C2386-48E6-FE99-8C8C-568C8E30E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0635413">
            <a:off x="-974927" y="1959719"/>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Rectangle 9">
            <a:extLst>
              <a:ext uri="{FF2B5EF4-FFF2-40B4-BE49-F238E27FC236}">
                <a16:creationId xmlns:a16="http://schemas.microsoft.com/office/drawing/2014/main" id="{8477A9B9-D8AE-27B4-FA18-0563DF4432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83" y="2819643"/>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023982-A947-646E-CC2F-EF907F402075}"/>
              </a:ext>
            </a:extLst>
          </p:cNvPr>
          <p:cNvSpPr txBox="1">
            <a:spLocks/>
          </p:cNvSpPr>
          <p:nvPr/>
        </p:nvSpPr>
        <p:spPr>
          <a:xfrm>
            <a:off x="865237" y="6583538"/>
            <a:ext cx="6403566" cy="1389642"/>
          </a:xfrm>
          <a:prstGeom prst="rect">
            <a:avLst/>
          </a:prstGeom>
        </p:spPr>
        <p:txBody>
          <a:bodyPr vert="horz" lIns="91440" tIns="45720" rIns="91440" bIns="45720" rtlCol="0" anchor="b">
            <a:normAutofit fontScale="67500" lnSpcReduction="20000"/>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defTabSz="914400"/>
            <a:r>
              <a:rPr lang="en-US" sz="8000" b="1">
                <a:solidFill>
                  <a:srgbClr val="FFFFFF"/>
                </a:solidFill>
              </a:rPr>
              <a:t>Drop Box Indoor Site Surveys</a:t>
            </a:r>
          </a:p>
        </p:txBody>
      </p:sp>
      <p:sp>
        <p:nvSpPr>
          <p:cNvPr id="12" name="Subtitle 8">
            <a:extLst>
              <a:ext uri="{FF2B5EF4-FFF2-40B4-BE49-F238E27FC236}">
                <a16:creationId xmlns:a16="http://schemas.microsoft.com/office/drawing/2014/main" id="{937D9E51-A4B1-A32C-A2F6-D3FEE793F224}"/>
              </a:ext>
            </a:extLst>
          </p:cNvPr>
          <p:cNvSpPr txBox="1">
            <a:spLocks/>
          </p:cNvSpPr>
          <p:nvPr/>
        </p:nvSpPr>
        <p:spPr>
          <a:xfrm>
            <a:off x="8668048" y="1239483"/>
            <a:ext cx="15135800" cy="10988040"/>
          </a:xfrm>
          <a:prstGeom prst="rect">
            <a:avLst/>
          </a:prstGeom>
        </p:spPr>
        <p:txBody>
          <a:bodyPr vert="horz" lIns="91440" tIns="45720" rIns="91440" bIns="4572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857250" indent="-857250" algn="l">
              <a:buFont typeface="Arial" panose="020B0604020202020204" pitchFamily="34" charset="0"/>
              <a:buChar char="•"/>
            </a:pPr>
            <a:endParaRPr lang="en-US" sz="6000"/>
          </a:p>
          <a:p>
            <a:pPr algn="l"/>
            <a:endParaRPr lang="en-US" sz="6000"/>
          </a:p>
          <a:p>
            <a:pPr marL="857250" indent="-857250" algn="l">
              <a:buFont typeface="Arial" panose="020B0604020202020204" pitchFamily="34" charset="0"/>
              <a:buChar char="•"/>
            </a:pPr>
            <a:r>
              <a:rPr lang="en-US" sz="6000"/>
              <a:t>We survey new indoor drop box locations using the Secretary of State’s Polling Place Accessibility Guidelines. </a:t>
            </a:r>
            <a:r>
              <a:rPr lang="en-US"/>
              <a:t>(</a:t>
            </a:r>
            <a:r>
              <a:rPr lang="en-US">
                <a:hlinkClick r:id="rId3"/>
              </a:rPr>
              <a:t>https://www.sos.ca.gov/elections/publications-and-resources/polling-place-accessibility-guidelines</a:t>
            </a:r>
            <a:r>
              <a:rPr lang="en-US"/>
              <a:t>)</a:t>
            </a:r>
          </a:p>
          <a:p>
            <a:pPr marL="857250" indent="-857250" algn="l">
              <a:buFont typeface="Arial" panose="020B0604020202020204" pitchFamily="34" charset="0"/>
              <a:buChar char="•"/>
            </a:pPr>
            <a:endParaRPr lang="en-US"/>
          </a:p>
          <a:p>
            <a:pPr marL="857250" indent="-857250" algn="l">
              <a:buFont typeface="Arial" panose="020B0604020202020204" pitchFamily="34" charset="0"/>
              <a:buChar char="•"/>
            </a:pPr>
            <a:r>
              <a:rPr lang="en-US" sz="6000"/>
              <a:t>For drop boxes, there is no Voting Area diagram.</a:t>
            </a:r>
            <a:endParaRPr lang="en-US" sz="6000" dirty="0"/>
          </a:p>
        </p:txBody>
      </p:sp>
    </p:spTree>
    <p:extLst>
      <p:ext uri="{BB962C8B-B14F-4D97-AF65-F5344CB8AC3E}">
        <p14:creationId xmlns:p14="http://schemas.microsoft.com/office/powerpoint/2010/main" val="1429316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40457-5FAF-A145-B5EC-2F214179E7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333592-B225-FB04-E91A-2B7FDEF1EC9D}"/>
              </a:ext>
            </a:extLst>
          </p:cNvPr>
          <p:cNvSpPr>
            <a:spLocks noGrp="1"/>
          </p:cNvSpPr>
          <p:nvPr>
            <p:ph type="ctrTitle"/>
          </p:nvPr>
        </p:nvSpPr>
        <p:spPr>
          <a:xfrm>
            <a:off x="836560" y="6563255"/>
            <a:ext cx="6403566" cy="1389642"/>
          </a:xfrm>
        </p:spPr>
        <p:txBody>
          <a:bodyPr vert="horz" lIns="91440" tIns="45720" rIns="91440" bIns="45720" rtlCol="0" anchor="b">
            <a:normAutofit fontScale="90000"/>
          </a:bodyPr>
          <a:lstStyle/>
          <a:p>
            <a:pPr defTabSz="914400"/>
            <a:r>
              <a:rPr lang="en-US" sz="8000" b="1" kern="1200">
                <a:solidFill>
                  <a:srgbClr val="FFFFFF"/>
                </a:solidFill>
                <a:latin typeface="+mj-lt"/>
                <a:ea typeface="+mj-ea"/>
                <a:cs typeface="+mj-cs"/>
              </a:rPr>
              <a:t>Drop Box Outdoor </a:t>
            </a:r>
            <a:r>
              <a:rPr lang="en-US" sz="8000" b="1">
                <a:solidFill>
                  <a:srgbClr val="FFFFFF"/>
                </a:solidFill>
              </a:rPr>
              <a:t>Site Surveys</a:t>
            </a:r>
            <a:endParaRPr lang="en-US" sz="8000" b="1" kern="1200">
              <a:solidFill>
                <a:srgbClr val="FFFFFF"/>
              </a:solidFill>
              <a:latin typeface="+mj-lt"/>
              <a:ea typeface="+mj-ea"/>
              <a:cs typeface="+mj-cs"/>
            </a:endParaRPr>
          </a:p>
        </p:txBody>
      </p:sp>
      <p:sp>
        <p:nvSpPr>
          <p:cNvPr id="9" name="Subtitle 8">
            <a:extLst>
              <a:ext uri="{FF2B5EF4-FFF2-40B4-BE49-F238E27FC236}">
                <a16:creationId xmlns:a16="http://schemas.microsoft.com/office/drawing/2014/main" id="{B3DBE3CE-2FB7-105C-9D1D-A499E776EEA9}"/>
              </a:ext>
            </a:extLst>
          </p:cNvPr>
          <p:cNvSpPr>
            <a:spLocks noGrp="1"/>
          </p:cNvSpPr>
          <p:nvPr>
            <p:ph type="subTitle" idx="1"/>
          </p:nvPr>
        </p:nvSpPr>
        <p:spPr>
          <a:xfrm>
            <a:off x="8639371" y="1219200"/>
            <a:ext cx="15135800" cy="10988040"/>
          </a:xfrm>
        </p:spPr>
        <p:txBody>
          <a:bodyPr>
            <a:normAutofit/>
          </a:bodyPr>
          <a:lstStyle/>
          <a:p>
            <a:pPr marL="857250" indent="-857250" algn="l">
              <a:buFont typeface="Arial" panose="020B0604020202020204" pitchFamily="34" charset="0"/>
              <a:buChar char="•"/>
            </a:pPr>
            <a:endParaRPr lang="en-US" sz="6000" dirty="0"/>
          </a:p>
          <a:p>
            <a:pPr algn="l"/>
            <a:endParaRPr lang="en-US" sz="6000" dirty="0"/>
          </a:p>
          <a:p>
            <a:pPr marL="857250" indent="-857250" algn="l">
              <a:buFont typeface="Arial" panose="020B0604020202020204" pitchFamily="34" charset="0"/>
              <a:buChar char="•"/>
            </a:pPr>
            <a:r>
              <a:rPr lang="en-US" sz="6000" dirty="0"/>
              <a:t>Outdoor surveys focus on the parking lot, route of travel, curb ramps, ramps, public transportation and drop-off zones.</a:t>
            </a:r>
          </a:p>
          <a:p>
            <a:pPr marL="857250" indent="-857250" algn="l">
              <a:buFont typeface="Arial" panose="020B0604020202020204" pitchFamily="34" charset="0"/>
              <a:buChar char="•"/>
            </a:pPr>
            <a:endParaRPr lang="en-US" sz="6000" dirty="0"/>
          </a:p>
          <a:p>
            <a:pPr marL="857250" indent="-857250" algn="l">
              <a:buFont typeface="Arial" panose="020B0604020202020204" pitchFamily="34" charset="0"/>
              <a:buChar char="•"/>
            </a:pPr>
            <a:r>
              <a:rPr lang="en-US" sz="6000" dirty="0"/>
              <a:t>There is no check of the nearby building’s restrooms, doorways, hallways, entrances, elevators, etc.</a:t>
            </a:r>
            <a:endParaRPr lang="en-US" dirty="0"/>
          </a:p>
        </p:txBody>
      </p:sp>
      <p:sp useBgFill="1">
        <p:nvSpPr>
          <p:cNvPr id="3" name="Rectangle 2">
            <a:extLst>
              <a:ext uri="{FF2B5EF4-FFF2-40B4-BE49-F238E27FC236}">
                <a16:creationId xmlns:a16="http://schemas.microsoft.com/office/drawing/2014/main" id="{3F8AF057-BF8D-1A96-0E61-6BA312B57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677" y="20283"/>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3">
            <a:extLst>
              <a:ext uri="{FF2B5EF4-FFF2-40B4-BE49-F238E27FC236}">
                <a16:creationId xmlns:a16="http://schemas.microsoft.com/office/drawing/2014/main" id="{A21B20CB-CC56-EDDA-571E-2308FE1DF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677" y="20283"/>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59E9DDE-493E-8D51-CE51-AE798B84E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65" y="2839921"/>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E12DA71-B71F-040A-9A57-669666E1C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67" y="2860195"/>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ECA3EE5-50EA-05BB-CA40-34E46FC329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1565049" y="7195927"/>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F22A7B50-2332-9E73-87E5-239FD3A380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0635413">
            <a:off x="-974927" y="1959719"/>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Rectangle 9">
            <a:extLst>
              <a:ext uri="{FF2B5EF4-FFF2-40B4-BE49-F238E27FC236}">
                <a16:creationId xmlns:a16="http://schemas.microsoft.com/office/drawing/2014/main" id="{E1D7EE5D-AA90-E611-5DE5-0E782CC96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83" y="2819643"/>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03C0C9CB-7FA6-B5C1-A79F-B37855429E60}"/>
              </a:ext>
            </a:extLst>
          </p:cNvPr>
          <p:cNvSpPr txBox="1">
            <a:spLocks/>
          </p:cNvSpPr>
          <p:nvPr/>
        </p:nvSpPr>
        <p:spPr>
          <a:xfrm>
            <a:off x="865237" y="6583538"/>
            <a:ext cx="6403566" cy="1389642"/>
          </a:xfrm>
          <a:prstGeom prst="rect">
            <a:avLst/>
          </a:prstGeom>
        </p:spPr>
        <p:txBody>
          <a:bodyPr vert="horz" lIns="91440" tIns="45720" rIns="91440" bIns="45720" rtlCol="0" anchor="b">
            <a:normAutofit fontScale="67500" lnSpcReduction="20000"/>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defTabSz="914400"/>
            <a:r>
              <a:rPr lang="en-US" sz="8000" b="1">
                <a:solidFill>
                  <a:srgbClr val="FFFFFF"/>
                </a:solidFill>
              </a:rPr>
              <a:t>Drop Box Outdoor Site Surveys</a:t>
            </a:r>
          </a:p>
        </p:txBody>
      </p:sp>
      <p:sp>
        <p:nvSpPr>
          <p:cNvPr id="12" name="Subtitle 8">
            <a:extLst>
              <a:ext uri="{FF2B5EF4-FFF2-40B4-BE49-F238E27FC236}">
                <a16:creationId xmlns:a16="http://schemas.microsoft.com/office/drawing/2014/main" id="{A58F64CF-4822-A7A6-67C6-FF06A8E03FDD}"/>
              </a:ext>
            </a:extLst>
          </p:cNvPr>
          <p:cNvSpPr txBox="1">
            <a:spLocks/>
          </p:cNvSpPr>
          <p:nvPr/>
        </p:nvSpPr>
        <p:spPr>
          <a:xfrm>
            <a:off x="8668048" y="1239483"/>
            <a:ext cx="15135800" cy="10988040"/>
          </a:xfrm>
          <a:prstGeom prst="rect">
            <a:avLst/>
          </a:prstGeom>
        </p:spPr>
        <p:txBody>
          <a:bodyPr vert="horz" lIns="91440" tIns="45720" rIns="91440" bIns="4572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857250" indent="-857250" algn="l">
              <a:buFont typeface="Arial" panose="020B0604020202020204" pitchFamily="34" charset="0"/>
              <a:buChar char="•"/>
            </a:pPr>
            <a:endParaRPr lang="en-US" sz="6000"/>
          </a:p>
          <a:p>
            <a:pPr algn="l"/>
            <a:endParaRPr lang="en-US" sz="6000"/>
          </a:p>
          <a:p>
            <a:pPr marL="857250" indent="-857250" algn="l">
              <a:buFont typeface="Arial" panose="020B0604020202020204" pitchFamily="34" charset="0"/>
              <a:buChar char="•"/>
            </a:pPr>
            <a:r>
              <a:rPr lang="en-US" sz="6000"/>
              <a:t>Outdoor surveys focus on the parking lot, route of travel, curb ramps, ramps, public transportation and drop-off zones.</a:t>
            </a:r>
          </a:p>
          <a:p>
            <a:pPr marL="857250" indent="-857250" algn="l">
              <a:buFont typeface="Arial" panose="020B0604020202020204" pitchFamily="34" charset="0"/>
              <a:buChar char="•"/>
            </a:pPr>
            <a:endParaRPr lang="en-US" sz="6000"/>
          </a:p>
          <a:p>
            <a:pPr marL="857250" indent="-857250" algn="l">
              <a:buFont typeface="Arial" panose="020B0604020202020204" pitchFamily="34" charset="0"/>
              <a:buChar char="•"/>
            </a:pPr>
            <a:r>
              <a:rPr lang="en-US" sz="6000"/>
              <a:t>There is no check of the nearby building’s restrooms, doorways, hallways, entrances, elevators, etc.</a:t>
            </a:r>
            <a:endParaRPr lang="en-US" dirty="0"/>
          </a:p>
        </p:txBody>
      </p:sp>
    </p:spTree>
    <p:extLst>
      <p:ext uri="{BB962C8B-B14F-4D97-AF65-F5344CB8AC3E}">
        <p14:creationId xmlns:p14="http://schemas.microsoft.com/office/powerpoint/2010/main" val="1927596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D4D41-27E1-F9BA-72D4-7141D40FB3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ED0DC3-B2C0-2631-87E0-2D937CDF6092}"/>
              </a:ext>
            </a:extLst>
          </p:cNvPr>
          <p:cNvSpPr>
            <a:spLocks noGrp="1"/>
          </p:cNvSpPr>
          <p:nvPr>
            <p:ph type="ctrTitle"/>
          </p:nvPr>
        </p:nvSpPr>
        <p:spPr>
          <a:xfrm>
            <a:off x="836560" y="6563255"/>
            <a:ext cx="6403566" cy="1389642"/>
          </a:xfrm>
        </p:spPr>
        <p:txBody>
          <a:bodyPr vert="horz" lIns="91440" tIns="45720" rIns="91440" bIns="45720" rtlCol="0" anchor="b">
            <a:normAutofit/>
          </a:bodyPr>
          <a:lstStyle/>
          <a:p>
            <a:pPr defTabSz="914400"/>
            <a:r>
              <a:rPr lang="en-US" sz="8000" b="1" kern="1200">
                <a:solidFill>
                  <a:srgbClr val="FFFFFF"/>
                </a:solidFill>
                <a:latin typeface="+mj-lt"/>
                <a:ea typeface="+mj-ea"/>
                <a:cs typeface="+mj-cs"/>
              </a:rPr>
              <a:t>Survey Binder</a:t>
            </a:r>
          </a:p>
        </p:txBody>
      </p:sp>
      <p:sp>
        <p:nvSpPr>
          <p:cNvPr id="9" name="Subtitle 8">
            <a:extLst>
              <a:ext uri="{FF2B5EF4-FFF2-40B4-BE49-F238E27FC236}">
                <a16:creationId xmlns:a16="http://schemas.microsoft.com/office/drawing/2014/main" id="{9DB90AE2-0FC9-2DDB-6DB0-6A14BA4F452D}"/>
              </a:ext>
            </a:extLst>
          </p:cNvPr>
          <p:cNvSpPr>
            <a:spLocks noGrp="1"/>
          </p:cNvSpPr>
          <p:nvPr>
            <p:ph type="subTitle" idx="1"/>
          </p:nvPr>
        </p:nvSpPr>
        <p:spPr>
          <a:xfrm>
            <a:off x="8639371" y="1219200"/>
            <a:ext cx="15135800" cy="10988040"/>
          </a:xfrm>
        </p:spPr>
        <p:txBody>
          <a:bodyPr vert="horz" lIns="91440" tIns="45720" rIns="91440" bIns="45720" rtlCol="0" anchor="t">
            <a:normAutofit/>
          </a:bodyPr>
          <a:lstStyle/>
          <a:p>
            <a:pPr marL="857250" indent="-857250" algn="l">
              <a:buFont typeface="Arial" panose="020B0604020202020204" pitchFamily="34" charset="0"/>
              <a:buChar char="•"/>
            </a:pPr>
            <a:r>
              <a:rPr lang="en-US" sz="6000"/>
              <a:t>Surveys and photos are stored digitally and printed in a binder for public viewing.</a:t>
            </a:r>
            <a:endParaRPr lang="en-US"/>
          </a:p>
        </p:txBody>
      </p:sp>
      <p:pic>
        <p:nvPicPr>
          <p:cNvPr id="3" name="Picture 2">
            <a:extLst>
              <a:ext uri="{FF2B5EF4-FFF2-40B4-BE49-F238E27FC236}">
                <a16:creationId xmlns:a16="http://schemas.microsoft.com/office/drawing/2014/main" id="{0C7D883F-40D0-A0BB-2C62-DE451B1B0894}"/>
              </a:ext>
            </a:extLst>
          </p:cNvPr>
          <p:cNvPicPr>
            <a:picLocks noChangeAspect="1"/>
          </p:cNvPicPr>
          <p:nvPr/>
        </p:nvPicPr>
        <p:blipFill>
          <a:blip r:embed="rId3"/>
          <a:stretch>
            <a:fillRect/>
          </a:stretch>
        </p:blipFill>
        <p:spPr>
          <a:xfrm>
            <a:off x="12522016" y="3657600"/>
            <a:ext cx="6818974" cy="9085943"/>
          </a:xfrm>
          <a:prstGeom prst="rect">
            <a:avLst/>
          </a:prstGeom>
        </p:spPr>
      </p:pic>
      <p:sp useBgFill="1">
        <p:nvSpPr>
          <p:cNvPr id="4" name="Rectangle 3">
            <a:extLst>
              <a:ext uri="{FF2B5EF4-FFF2-40B4-BE49-F238E27FC236}">
                <a16:creationId xmlns:a16="http://schemas.microsoft.com/office/drawing/2014/main" id="{48908AA1-7A06-269B-1BC7-D6073B636C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677" y="20283"/>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4">
            <a:extLst>
              <a:ext uri="{FF2B5EF4-FFF2-40B4-BE49-F238E27FC236}">
                <a16:creationId xmlns:a16="http://schemas.microsoft.com/office/drawing/2014/main" id="{85F77678-2E24-3F82-A5E0-36DA751F0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677" y="20283"/>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35CA576-F9EB-27E5-C008-337FDB1DFB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65" y="2839921"/>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3009D71-A267-D514-BD47-63C1C79FA7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67" y="2860195"/>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441BA68-471F-8585-8E86-9E1D3405E9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1565049" y="7195927"/>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466419F-AE0B-1E36-FCD0-15628F9D8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0635413">
            <a:off x="-974927" y="1959719"/>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ectangle 10">
            <a:extLst>
              <a:ext uri="{FF2B5EF4-FFF2-40B4-BE49-F238E27FC236}">
                <a16:creationId xmlns:a16="http://schemas.microsoft.com/office/drawing/2014/main" id="{3F2DCC3A-71FF-B407-E00D-C6C06B345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83" y="2819643"/>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C6BF4400-0B35-1414-E04E-8FA5FC4D026C}"/>
              </a:ext>
            </a:extLst>
          </p:cNvPr>
          <p:cNvSpPr txBox="1">
            <a:spLocks/>
          </p:cNvSpPr>
          <p:nvPr/>
        </p:nvSpPr>
        <p:spPr>
          <a:xfrm>
            <a:off x="865237" y="6583538"/>
            <a:ext cx="6403566" cy="1389642"/>
          </a:xfrm>
          <a:prstGeom prst="rect">
            <a:avLst/>
          </a:prstGeom>
        </p:spPr>
        <p:txBody>
          <a:bodyPr vert="horz" lIns="91440" tIns="45720" rIns="91440" bIns="45720" rtlCol="0" anchor="b">
            <a:norm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defTabSz="914400"/>
            <a:r>
              <a:rPr lang="en-US" sz="8000" b="1">
                <a:solidFill>
                  <a:srgbClr val="FFFFFF"/>
                </a:solidFill>
              </a:rPr>
              <a:t>Survey Binder</a:t>
            </a:r>
          </a:p>
        </p:txBody>
      </p:sp>
      <p:sp>
        <p:nvSpPr>
          <p:cNvPr id="13" name="Subtitle 8">
            <a:extLst>
              <a:ext uri="{FF2B5EF4-FFF2-40B4-BE49-F238E27FC236}">
                <a16:creationId xmlns:a16="http://schemas.microsoft.com/office/drawing/2014/main" id="{F6B6A5FA-0FAC-FB64-555F-ABE241E211ED}"/>
              </a:ext>
            </a:extLst>
          </p:cNvPr>
          <p:cNvSpPr txBox="1">
            <a:spLocks/>
          </p:cNvSpPr>
          <p:nvPr/>
        </p:nvSpPr>
        <p:spPr>
          <a:xfrm>
            <a:off x="8668048" y="1239483"/>
            <a:ext cx="15135800" cy="10988040"/>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857250" indent="-857250" algn="l">
              <a:buFont typeface="Arial" panose="020B0604020202020204" pitchFamily="34" charset="0"/>
              <a:buChar char="•"/>
            </a:pPr>
            <a:r>
              <a:rPr lang="en-US" sz="6000"/>
              <a:t>Surveys and photos are stored digitally and printed in a binder for public viewing.</a:t>
            </a:r>
            <a:endParaRPr lang="en-US"/>
          </a:p>
        </p:txBody>
      </p:sp>
      <p:pic>
        <p:nvPicPr>
          <p:cNvPr id="14" name="Picture 13">
            <a:extLst>
              <a:ext uri="{FF2B5EF4-FFF2-40B4-BE49-F238E27FC236}">
                <a16:creationId xmlns:a16="http://schemas.microsoft.com/office/drawing/2014/main" id="{92648389-C186-42D8-1D4A-AAA02299B744}"/>
              </a:ext>
            </a:extLst>
          </p:cNvPr>
          <p:cNvPicPr>
            <a:picLocks noChangeAspect="1"/>
          </p:cNvPicPr>
          <p:nvPr/>
        </p:nvPicPr>
        <p:blipFill>
          <a:blip r:embed="rId3"/>
          <a:stretch>
            <a:fillRect/>
          </a:stretch>
        </p:blipFill>
        <p:spPr>
          <a:xfrm>
            <a:off x="12550693" y="3677883"/>
            <a:ext cx="6818974" cy="9085943"/>
          </a:xfrm>
          <a:prstGeom prst="rect">
            <a:avLst/>
          </a:prstGeom>
        </p:spPr>
      </p:pic>
    </p:spTree>
    <p:extLst>
      <p:ext uri="{BB962C8B-B14F-4D97-AF65-F5344CB8AC3E}">
        <p14:creationId xmlns:p14="http://schemas.microsoft.com/office/powerpoint/2010/main" val="2307430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9A1E0-5F9B-D061-EFE8-97CEBF020E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45EAE3-9121-5142-7D77-715C517AC9B9}"/>
              </a:ext>
            </a:extLst>
          </p:cNvPr>
          <p:cNvSpPr>
            <a:spLocks noGrp="1"/>
          </p:cNvSpPr>
          <p:nvPr>
            <p:ph type="ctrTitle"/>
          </p:nvPr>
        </p:nvSpPr>
        <p:spPr>
          <a:xfrm>
            <a:off x="836560" y="6563255"/>
            <a:ext cx="6403566" cy="1389642"/>
          </a:xfrm>
        </p:spPr>
        <p:txBody>
          <a:bodyPr vert="horz" lIns="91440" tIns="45720" rIns="91440" bIns="45720" rtlCol="0" anchor="b">
            <a:normAutofit fontScale="90000"/>
          </a:bodyPr>
          <a:lstStyle/>
          <a:p>
            <a:pPr defTabSz="914400"/>
            <a:r>
              <a:rPr lang="en-US" sz="8000" b="1" kern="1200">
                <a:solidFill>
                  <a:srgbClr val="FFFFFF"/>
                </a:solidFill>
                <a:latin typeface="+mj-lt"/>
                <a:ea typeface="+mj-ea"/>
                <a:cs typeface="+mj-cs"/>
              </a:rPr>
              <a:t>Drive-up Drop Boxes</a:t>
            </a:r>
          </a:p>
        </p:txBody>
      </p:sp>
      <p:sp>
        <p:nvSpPr>
          <p:cNvPr id="9" name="Subtitle 8">
            <a:extLst>
              <a:ext uri="{FF2B5EF4-FFF2-40B4-BE49-F238E27FC236}">
                <a16:creationId xmlns:a16="http://schemas.microsoft.com/office/drawing/2014/main" id="{72D80283-BFEF-F368-8F43-156C4BDCB5F4}"/>
              </a:ext>
            </a:extLst>
          </p:cNvPr>
          <p:cNvSpPr>
            <a:spLocks noGrp="1"/>
          </p:cNvSpPr>
          <p:nvPr>
            <p:ph type="subTitle" idx="1"/>
          </p:nvPr>
        </p:nvSpPr>
        <p:spPr>
          <a:xfrm>
            <a:off x="8639371" y="1219200"/>
            <a:ext cx="15135800" cy="10988040"/>
          </a:xfrm>
        </p:spPr>
        <p:txBody>
          <a:bodyPr>
            <a:normAutofit/>
          </a:bodyPr>
          <a:lstStyle/>
          <a:p>
            <a:pPr marL="857250" indent="-857250" algn="l">
              <a:buFont typeface="Arial" panose="020B0604020202020204" pitchFamily="34" charset="0"/>
              <a:buChar char="•"/>
            </a:pPr>
            <a:r>
              <a:rPr lang="en-US" sz="6000"/>
              <a:t>4 locations are drive-up drop boxes.</a:t>
            </a:r>
          </a:p>
          <a:p>
            <a:pPr marL="857250" indent="-857250" algn="l">
              <a:buFont typeface="Arial" panose="020B0604020202020204" pitchFamily="34" charset="0"/>
              <a:buChar char="•"/>
            </a:pPr>
            <a:r>
              <a:rPr lang="en-US" sz="6000"/>
              <a:t>Positioned on one-way roads.</a:t>
            </a:r>
          </a:p>
        </p:txBody>
      </p:sp>
      <p:pic>
        <p:nvPicPr>
          <p:cNvPr id="4" name="Picture 3">
            <a:extLst>
              <a:ext uri="{FF2B5EF4-FFF2-40B4-BE49-F238E27FC236}">
                <a16:creationId xmlns:a16="http://schemas.microsoft.com/office/drawing/2014/main" id="{9CB8E1A8-4743-AFD7-6F07-A18FDD18443F}"/>
              </a:ext>
            </a:extLst>
          </p:cNvPr>
          <p:cNvPicPr>
            <a:picLocks noChangeAspect="1"/>
          </p:cNvPicPr>
          <p:nvPr/>
        </p:nvPicPr>
        <p:blipFill>
          <a:blip r:embed="rId3"/>
          <a:stretch>
            <a:fillRect/>
          </a:stretch>
        </p:blipFill>
        <p:spPr>
          <a:xfrm>
            <a:off x="8424115" y="3981250"/>
            <a:ext cx="15566311" cy="9050596"/>
          </a:xfrm>
          <a:prstGeom prst="rect">
            <a:avLst/>
          </a:prstGeom>
        </p:spPr>
      </p:pic>
      <p:sp useBgFill="1">
        <p:nvSpPr>
          <p:cNvPr id="3" name="Rectangle 2">
            <a:extLst>
              <a:ext uri="{FF2B5EF4-FFF2-40B4-BE49-F238E27FC236}">
                <a16:creationId xmlns:a16="http://schemas.microsoft.com/office/drawing/2014/main" id="{F85D2ACC-B042-250B-B93F-B66C4304F2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677" y="20283"/>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4">
            <a:extLst>
              <a:ext uri="{FF2B5EF4-FFF2-40B4-BE49-F238E27FC236}">
                <a16:creationId xmlns:a16="http://schemas.microsoft.com/office/drawing/2014/main" id="{A914FCC4-2C58-AF78-F975-FAD662D1B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677" y="20283"/>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FAD577-8497-5D76-28FA-BBB6960D86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65" y="2839921"/>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9590646-A2EE-2AF4-D0E9-AC778A7892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67" y="2860195"/>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6A8BBAD-0C4B-DA84-1018-6272388BE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1565049" y="7195927"/>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89757A8-D98F-BF80-D59E-E91660D1D1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0635413">
            <a:off x="-974927" y="1959719"/>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ectangle 10">
            <a:extLst>
              <a:ext uri="{FF2B5EF4-FFF2-40B4-BE49-F238E27FC236}">
                <a16:creationId xmlns:a16="http://schemas.microsoft.com/office/drawing/2014/main" id="{06D34FC6-D281-3B69-B78F-DA9DB0F0E9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83" y="2819643"/>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5BCD55B8-083F-1E90-6FA4-BFC489421E0F}"/>
              </a:ext>
            </a:extLst>
          </p:cNvPr>
          <p:cNvSpPr txBox="1">
            <a:spLocks/>
          </p:cNvSpPr>
          <p:nvPr/>
        </p:nvSpPr>
        <p:spPr>
          <a:xfrm>
            <a:off x="865237" y="6583538"/>
            <a:ext cx="6403566" cy="1389642"/>
          </a:xfrm>
          <a:prstGeom prst="rect">
            <a:avLst/>
          </a:prstGeom>
        </p:spPr>
        <p:txBody>
          <a:bodyPr vert="horz" lIns="91440" tIns="45720" rIns="91440" bIns="45720" rtlCol="0" anchor="b">
            <a:normAutofit fontScale="75000" lnSpcReduction="20000"/>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defTabSz="914400"/>
            <a:r>
              <a:rPr lang="en-US" sz="8000" b="1">
                <a:solidFill>
                  <a:srgbClr val="FFFFFF"/>
                </a:solidFill>
              </a:rPr>
              <a:t>Drive-up Drop Boxes</a:t>
            </a:r>
          </a:p>
        </p:txBody>
      </p:sp>
      <p:sp>
        <p:nvSpPr>
          <p:cNvPr id="13" name="Subtitle 8">
            <a:extLst>
              <a:ext uri="{FF2B5EF4-FFF2-40B4-BE49-F238E27FC236}">
                <a16:creationId xmlns:a16="http://schemas.microsoft.com/office/drawing/2014/main" id="{EF74AFC6-9A48-9CC6-A491-9ABFD90DCC69}"/>
              </a:ext>
            </a:extLst>
          </p:cNvPr>
          <p:cNvSpPr txBox="1">
            <a:spLocks/>
          </p:cNvSpPr>
          <p:nvPr/>
        </p:nvSpPr>
        <p:spPr>
          <a:xfrm>
            <a:off x="8668048" y="1239483"/>
            <a:ext cx="15135800" cy="10988040"/>
          </a:xfrm>
          <a:prstGeom prst="rect">
            <a:avLst/>
          </a:prstGeom>
        </p:spPr>
        <p:txBody>
          <a:bodyPr vert="horz" lIns="91440" tIns="45720" rIns="91440" bIns="4572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857250" indent="-857250" algn="l">
              <a:buFont typeface="Arial" panose="020B0604020202020204" pitchFamily="34" charset="0"/>
              <a:buChar char="•"/>
            </a:pPr>
            <a:r>
              <a:rPr lang="en-US" sz="6000"/>
              <a:t>4 locations are drive-up drop boxes.</a:t>
            </a:r>
          </a:p>
          <a:p>
            <a:pPr marL="857250" indent="-857250" algn="l">
              <a:buFont typeface="Arial" panose="020B0604020202020204" pitchFamily="34" charset="0"/>
              <a:buChar char="•"/>
            </a:pPr>
            <a:r>
              <a:rPr lang="en-US" sz="6000"/>
              <a:t>Positioned on one-way roads.</a:t>
            </a:r>
          </a:p>
        </p:txBody>
      </p:sp>
      <p:pic>
        <p:nvPicPr>
          <p:cNvPr id="14" name="Picture 13">
            <a:extLst>
              <a:ext uri="{FF2B5EF4-FFF2-40B4-BE49-F238E27FC236}">
                <a16:creationId xmlns:a16="http://schemas.microsoft.com/office/drawing/2014/main" id="{F2F8DED9-81EA-E544-A285-55A073402C5E}"/>
              </a:ext>
            </a:extLst>
          </p:cNvPr>
          <p:cNvPicPr>
            <a:picLocks noChangeAspect="1"/>
          </p:cNvPicPr>
          <p:nvPr/>
        </p:nvPicPr>
        <p:blipFill>
          <a:blip r:embed="rId3"/>
          <a:stretch>
            <a:fillRect/>
          </a:stretch>
        </p:blipFill>
        <p:spPr>
          <a:xfrm>
            <a:off x="8452792" y="4001533"/>
            <a:ext cx="15566311" cy="9050596"/>
          </a:xfrm>
          <a:prstGeom prst="rect">
            <a:avLst/>
          </a:prstGeom>
        </p:spPr>
      </p:pic>
    </p:spTree>
    <p:extLst>
      <p:ext uri="{BB962C8B-B14F-4D97-AF65-F5344CB8AC3E}">
        <p14:creationId xmlns:p14="http://schemas.microsoft.com/office/powerpoint/2010/main" val="3827189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097" y="2768442"/>
            <a:ext cx="8064509" cy="5003958"/>
          </a:xfrm>
        </p:spPr>
        <p:txBody>
          <a:bodyPr vert="horz" lIns="91440" tIns="45720" rIns="91440" bIns="45720" rtlCol="0" anchor="b">
            <a:normAutofit/>
          </a:bodyPr>
          <a:lstStyle/>
          <a:p>
            <a:pPr defTabSz="914400"/>
            <a:r>
              <a:rPr lang="en-US" sz="8000" b="1" kern="1200" dirty="0">
                <a:solidFill>
                  <a:srgbClr val="FFFFFF"/>
                </a:solidFill>
                <a:latin typeface="Arial" panose="020B0604020202020204" pitchFamily="34" charset="0"/>
                <a:cs typeface="Arial" panose="020B0604020202020204" pitchFamily="34" charset="0"/>
              </a:rPr>
              <a:t>Election Administration</a:t>
            </a:r>
            <a:br>
              <a:rPr lang="en-US" sz="8000" b="1" kern="1200" dirty="0">
                <a:solidFill>
                  <a:srgbClr val="FFFFFF"/>
                </a:solidFill>
                <a:latin typeface="Arial" panose="020B0604020202020204" pitchFamily="34" charset="0"/>
                <a:cs typeface="Arial" panose="020B0604020202020204" pitchFamily="34" charset="0"/>
              </a:rPr>
            </a:br>
            <a:r>
              <a:rPr lang="en-US" sz="8000" b="1" kern="1200" dirty="0">
                <a:solidFill>
                  <a:srgbClr val="FFFFFF"/>
                </a:solidFill>
                <a:latin typeface="Arial" panose="020B0604020202020204" pitchFamily="34" charset="0"/>
                <a:cs typeface="Arial" panose="020B0604020202020204" pitchFamily="34" charset="0"/>
              </a:rPr>
              <a:t>Plan</a:t>
            </a:r>
          </a:p>
        </p:txBody>
      </p:sp>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9450387" y="1755685"/>
            <a:ext cx="16310471" cy="9458326"/>
          </a:xfrm>
          <a:prstGeom prst="rect">
            <a:avLst/>
          </a:prstGeom>
        </p:spPr>
        <p:txBody>
          <a:bodyPr vert="horz" lIns="91440" tIns="45720" rIns="91440" bIns="45720" rtlCol="0">
            <a:normAutofit fontScale="85000" lnSpcReduction="20000"/>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buFont typeface="Courier New" panose="02070309020205020404" pitchFamily="49" charset="0"/>
              <a:buChar char="o"/>
            </a:pPr>
            <a:endParaRPr lang="en-US" dirty="0"/>
          </a:p>
          <a:p>
            <a:pPr algn="l">
              <a:buFont typeface="Courier New" panose="02070309020205020404" pitchFamily="49" charset="0"/>
              <a:buChar char="o"/>
            </a:pPr>
            <a:r>
              <a:rPr lang="en-US" sz="6600" dirty="0"/>
              <a:t> Voter’s Choice Act</a:t>
            </a:r>
          </a:p>
          <a:p>
            <a:pPr algn="l"/>
            <a:endParaRPr lang="en-US" sz="6600" dirty="0"/>
          </a:p>
          <a:p>
            <a:pPr algn="l">
              <a:buFont typeface="Courier New" panose="02070309020205020404" pitchFamily="49" charset="0"/>
              <a:buChar char="o"/>
            </a:pPr>
            <a:r>
              <a:rPr lang="en-US" sz="6600" dirty="0"/>
              <a:t> Drafted Plan</a:t>
            </a:r>
          </a:p>
          <a:p>
            <a:pPr lvl="2" algn="l">
              <a:lnSpc>
                <a:spcPct val="150000"/>
              </a:lnSpc>
              <a:buFont typeface="Courier New" panose="02070309020205020404" pitchFamily="49" charset="0"/>
              <a:buChar char="o"/>
            </a:pPr>
            <a:r>
              <a:rPr lang="en-US" sz="5200" dirty="0"/>
              <a:t> Vote Centers</a:t>
            </a:r>
          </a:p>
          <a:p>
            <a:pPr lvl="2" algn="l">
              <a:lnSpc>
                <a:spcPct val="150000"/>
              </a:lnSpc>
              <a:buFont typeface="Courier New" panose="02070309020205020404" pitchFamily="49" charset="0"/>
              <a:buChar char="o"/>
            </a:pPr>
            <a:r>
              <a:rPr lang="en-US" sz="5200" dirty="0"/>
              <a:t> Drop Boxes</a:t>
            </a:r>
          </a:p>
          <a:p>
            <a:pPr lvl="2" algn="l">
              <a:lnSpc>
                <a:spcPct val="150000"/>
              </a:lnSpc>
              <a:buFont typeface="Courier New" panose="02070309020205020404" pitchFamily="49" charset="0"/>
              <a:buChar char="o"/>
            </a:pPr>
            <a:r>
              <a:rPr lang="en-US" sz="5200" dirty="0"/>
              <a:t> Public Input</a:t>
            </a:r>
          </a:p>
          <a:p>
            <a:pPr lvl="2" algn="l">
              <a:lnSpc>
                <a:spcPct val="150000"/>
              </a:lnSpc>
              <a:buFont typeface="Courier New" panose="02070309020205020404" pitchFamily="49" charset="0"/>
              <a:buChar char="o"/>
            </a:pPr>
            <a:r>
              <a:rPr lang="en-US" sz="5200" dirty="0"/>
              <a:t> Voter Contact(s)</a:t>
            </a:r>
          </a:p>
          <a:p>
            <a:pPr lvl="2" algn="l">
              <a:lnSpc>
                <a:spcPct val="150000"/>
              </a:lnSpc>
              <a:buFont typeface="Courier New" panose="02070309020205020404" pitchFamily="49" charset="0"/>
              <a:buChar char="o"/>
            </a:pPr>
            <a:r>
              <a:rPr lang="en-US" sz="5200" dirty="0"/>
              <a:t> Language Minority Communities</a:t>
            </a:r>
          </a:p>
          <a:p>
            <a:pPr lvl="2" algn="l">
              <a:lnSpc>
                <a:spcPct val="150000"/>
              </a:lnSpc>
              <a:buFont typeface="Courier New" panose="02070309020205020404" pitchFamily="49" charset="0"/>
              <a:buChar char="o"/>
            </a:pPr>
            <a:r>
              <a:rPr lang="en-US" sz="5200" dirty="0"/>
              <a:t> Voters with Disabilities</a:t>
            </a:r>
          </a:p>
          <a:p>
            <a:pPr lvl="1">
              <a:buFont typeface="Courier New" panose="02070309020205020404" pitchFamily="49" charset="0"/>
              <a:buChar char="o"/>
            </a:pPr>
            <a:endParaRPr lang="en-US" dirty="0"/>
          </a:p>
          <a:p>
            <a:pPr lvl="1">
              <a:buFont typeface="Courier New" panose="02070309020205020404" pitchFamily="49" charset="0"/>
              <a:buChar char="o"/>
            </a:pPr>
            <a:endParaRPr lang="en-US" dirty="0"/>
          </a:p>
          <a:p>
            <a:pPr>
              <a:buFont typeface="Courier New" panose="02070309020205020404" pitchFamily="49" charset="0"/>
              <a:buChar char="o"/>
            </a:pPr>
            <a:endParaRPr lang="en-US" dirty="0"/>
          </a:p>
        </p:txBody>
      </p:sp>
    </p:spTree>
    <p:extLst>
      <p:ext uri="{BB962C8B-B14F-4D97-AF65-F5344CB8AC3E}">
        <p14:creationId xmlns:p14="http://schemas.microsoft.com/office/powerpoint/2010/main" val="2607581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44B0F-5D2D-4A51-F954-82A62618B9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C34652-8A94-B4E1-BEF8-E5F34D031504}"/>
              </a:ext>
            </a:extLst>
          </p:cNvPr>
          <p:cNvSpPr>
            <a:spLocks noGrp="1"/>
          </p:cNvSpPr>
          <p:nvPr>
            <p:ph type="ctrTitle"/>
          </p:nvPr>
        </p:nvSpPr>
        <p:spPr>
          <a:xfrm>
            <a:off x="836560" y="6563255"/>
            <a:ext cx="6403566" cy="1389642"/>
          </a:xfrm>
        </p:spPr>
        <p:txBody>
          <a:bodyPr vert="horz" lIns="91440" tIns="45720" rIns="91440" bIns="45720" rtlCol="0" anchor="b">
            <a:normAutofit fontScale="90000"/>
          </a:bodyPr>
          <a:lstStyle/>
          <a:p>
            <a:pPr defTabSz="914400"/>
            <a:r>
              <a:rPr lang="en-US" sz="8000" b="1">
                <a:solidFill>
                  <a:srgbClr val="FFFFFF"/>
                </a:solidFill>
              </a:rPr>
              <a:t>Language Accessibility</a:t>
            </a:r>
            <a:endParaRPr lang="en-US" sz="8000" b="1" kern="1200">
              <a:solidFill>
                <a:srgbClr val="FFFFFF"/>
              </a:solidFill>
              <a:latin typeface="+mj-lt"/>
            </a:endParaRPr>
          </a:p>
        </p:txBody>
      </p:sp>
      <p:sp>
        <p:nvSpPr>
          <p:cNvPr id="9" name="Subtitle 8">
            <a:extLst>
              <a:ext uri="{FF2B5EF4-FFF2-40B4-BE49-F238E27FC236}">
                <a16:creationId xmlns:a16="http://schemas.microsoft.com/office/drawing/2014/main" id="{9C291A0F-7A6B-6106-AB97-945CDAADF186}"/>
              </a:ext>
            </a:extLst>
          </p:cNvPr>
          <p:cNvSpPr>
            <a:spLocks noGrp="1"/>
          </p:cNvSpPr>
          <p:nvPr>
            <p:ph type="subTitle" idx="1"/>
          </p:nvPr>
        </p:nvSpPr>
        <p:spPr>
          <a:xfrm>
            <a:off x="8639371" y="1219200"/>
            <a:ext cx="15135800" cy="10988040"/>
          </a:xfrm>
        </p:spPr>
        <p:txBody>
          <a:bodyPr vert="horz" lIns="91440" tIns="45720" rIns="91440" bIns="45720" rtlCol="0" anchor="t">
            <a:normAutofit/>
          </a:bodyPr>
          <a:lstStyle/>
          <a:p>
            <a:pPr marL="857250" indent="-857250" algn="l">
              <a:buChar char="•"/>
            </a:pPr>
            <a:r>
              <a:rPr lang="en-US" sz="6000"/>
              <a:t>Drop boxes display important information in Placer County's 5 supported languages: English, Spanish, Tagalog, Korean and Punjabi.</a:t>
            </a:r>
          </a:p>
          <a:p>
            <a:pPr marL="1771650" lvl="1" indent="-857250" algn="l">
              <a:buFont typeface="Arial" panose="020B0604020202020204" pitchFamily="34" charset="0"/>
              <a:buChar char="•"/>
            </a:pPr>
            <a:r>
              <a:rPr lang="en-US" sz="5200"/>
              <a:t>Front includes Placer</a:t>
            </a:r>
            <a:br>
              <a:rPr lang="en-US" sz="5200"/>
            </a:br>
            <a:r>
              <a:rPr lang="en-US" sz="5200"/>
              <a:t>County Elections phone</a:t>
            </a:r>
            <a:br>
              <a:rPr lang="en-US" sz="5200"/>
            </a:br>
            <a:r>
              <a:rPr lang="en-US" sz="5200"/>
              <a:t>number and SOS voter</a:t>
            </a:r>
            <a:br>
              <a:rPr lang="en-US" sz="5200"/>
            </a:br>
            <a:r>
              <a:rPr lang="en-US" sz="5200"/>
              <a:t>hotline.</a:t>
            </a:r>
          </a:p>
          <a:p>
            <a:pPr marL="1771650" lvl="1" indent="-857250" algn="l">
              <a:buFont typeface="Arial" panose="020B0604020202020204" pitchFamily="34" charset="0"/>
              <a:buChar char="•"/>
            </a:pPr>
            <a:r>
              <a:rPr lang="en-US" sz="5200"/>
              <a:t>Sides explain</a:t>
            </a:r>
            <a:br>
              <a:rPr lang="en-US" sz="5200"/>
            </a:br>
            <a:r>
              <a:rPr lang="en-US" sz="5200"/>
              <a:t>electioneering laws.</a:t>
            </a:r>
          </a:p>
          <a:p>
            <a:pPr marL="857250" indent="-857250" algn="l">
              <a:buFont typeface="Arial" panose="020B0604020202020204" pitchFamily="34" charset="0"/>
              <a:buChar char="•"/>
            </a:pPr>
            <a:endParaRPr lang="en-US" sz="6000"/>
          </a:p>
        </p:txBody>
      </p:sp>
      <p:pic>
        <p:nvPicPr>
          <p:cNvPr id="3" name="Picture 2">
            <a:extLst>
              <a:ext uri="{FF2B5EF4-FFF2-40B4-BE49-F238E27FC236}">
                <a16:creationId xmlns:a16="http://schemas.microsoft.com/office/drawing/2014/main" id="{E673E5B6-ADE3-CA91-C0FD-F9255A3FA141}"/>
              </a:ext>
            </a:extLst>
          </p:cNvPr>
          <p:cNvPicPr>
            <a:picLocks noChangeAspect="1"/>
          </p:cNvPicPr>
          <p:nvPr/>
        </p:nvPicPr>
        <p:blipFill>
          <a:blip r:embed="rId3"/>
          <a:stretch>
            <a:fillRect/>
          </a:stretch>
        </p:blipFill>
        <p:spPr>
          <a:xfrm>
            <a:off x="17724575" y="4382592"/>
            <a:ext cx="6360766" cy="8123053"/>
          </a:xfrm>
          <a:prstGeom prst="rect">
            <a:avLst/>
          </a:prstGeom>
        </p:spPr>
      </p:pic>
      <p:sp useBgFill="1">
        <p:nvSpPr>
          <p:cNvPr id="4" name="Rectangle 3">
            <a:extLst>
              <a:ext uri="{FF2B5EF4-FFF2-40B4-BE49-F238E27FC236}">
                <a16:creationId xmlns:a16="http://schemas.microsoft.com/office/drawing/2014/main" id="{AEDC4842-AB92-B0F6-609E-9105AF2B8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677" y="20283"/>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4">
            <a:extLst>
              <a:ext uri="{FF2B5EF4-FFF2-40B4-BE49-F238E27FC236}">
                <a16:creationId xmlns:a16="http://schemas.microsoft.com/office/drawing/2014/main" id="{867D6EC4-DFB7-6BB5-169A-69F13C0867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677" y="20283"/>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29386BC-64A2-D02B-C00C-5ECF7C877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65" y="2839921"/>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3CDA278-0364-3D25-0B7A-C2F6F6DEF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67" y="2860195"/>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5569488-67AB-0BC6-2403-9470338D1B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1565049" y="7195927"/>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92A5D836-C8EF-0A3C-6905-CE65A4EAD6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0635413">
            <a:off x="-974927" y="1959719"/>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ectangle 10">
            <a:extLst>
              <a:ext uri="{FF2B5EF4-FFF2-40B4-BE49-F238E27FC236}">
                <a16:creationId xmlns:a16="http://schemas.microsoft.com/office/drawing/2014/main" id="{E1B81725-F0C9-BE1D-44EA-A3D15D54D3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83" y="2819643"/>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7835518-755E-FA45-1032-C12C843FCCAB}"/>
              </a:ext>
            </a:extLst>
          </p:cNvPr>
          <p:cNvSpPr txBox="1">
            <a:spLocks/>
          </p:cNvSpPr>
          <p:nvPr/>
        </p:nvSpPr>
        <p:spPr>
          <a:xfrm>
            <a:off x="865237" y="6583538"/>
            <a:ext cx="6403566" cy="1389642"/>
          </a:xfrm>
          <a:prstGeom prst="rect">
            <a:avLst/>
          </a:prstGeom>
        </p:spPr>
        <p:txBody>
          <a:bodyPr vert="horz" lIns="91440" tIns="45720" rIns="91440" bIns="45720" rtlCol="0" anchor="b">
            <a:normAutofit fontScale="67500" lnSpcReduction="20000"/>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defTabSz="914400"/>
            <a:r>
              <a:rPr lang="en-US" sz="8000" b="1">
                <a:solidFill>
                  <a:srgbClr val="FFFFFF"/>
                </a:solidFill>
              </a:rPr>
              <a:t>Language Accessibility</a:t>
            </a:r>
          </a:p>
        </p:txBody>
      </p:sp>
      <p:sp>
        <p:nvSpPr>
          <p:cNvPr id="13" name="Subtitle 8">
            <a:extLst>
              <a:ext uri="{FF2B5EF4-FFF2-40B4-BE49-F238E27FC236}">
                <a16:creationId xmlns:a16="http://schemas.microsoft.com/office/drawing/2014/main" id="{44DD65B5-C9B2-CF36-EE73-0C5B1028D4F3}"/>
              </a:ext>
            </a:extLst>
          </p:cNvPr>
          <p:cNvSpPr txBox="1">
            <a:spLocks/>
          </p:cNvSpPr>
          <p:nvPr/>
        </p:nvSpPr>
        <p:spPr>
          <a:xfrm>
            <a:off x="8668048" y="1239483"/>
            <a:ext cx="15135800" cy="10988040"/>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857250" indent="-857250" algn="l">
              <a:buFont typeface="Arial" panose="020B0604020202020204" pitchFamily="34" charset="0"/>
              <a:buChar char="•"/>
            </a:pPr>
            <a:r>
              <a:rPr lang="en-US" sz="6000"/>
              <a:t>Drop boxes display important information in Placer County's 5 supported languages: English, Spanish, Tagalog, Korean and Punjabi.</a:t>
            </a:r>
          </a:p>
          <a:p>
            <a:pPr marL="1771650" lvl="1" indent="-857250" algn="l">
              <a:buFont typeface="Arial" panose="020B0604020202020204" pitchFamily="34" charset="0"/>
              <a:buChar char="•"/>
            </a:pPr>
            <a:r>
              <a:rPr lang="en-US" sz="5200"/>
              <a:t>Front includes Placer</a:t>
            </a:r>
            <a:br>
              <a:rPr lang="en-US" sz="5200"/>
            </a:br>
            <a:r>
              <a:rPr lang="en-US" sz="5200"/>
              <a:t>County Elections phone</a:t>
            </a:r>
            <a:br>
              <a:rPr lang="en-US" sz="5200"/>
            </a:br>
            <a:r>
              <a:rPr lang="en-US" sz="5200"/>
              <a:t>number and SOS voter</a:t>
            </a:r>
            <a:br>
              <a:rPr lang="en-US" sz="5200"/>
            </a:br>
            <a:r>
              <a:rPr lang="en-US" sz="5200"/>
              <a:t>hotline.</a:t>
            </a:r>
          </a:p>
          <a:p>
            <a:pPr marL="1771650" lvl="1" indent="-857250" algn="l">
              <a:buFont typeface="Arial" panose="020B0604020202020204" pitchFamily="34" charset="0"/>
              <a:buChar char="•"/>
            </a:pPr>
            <a:r>
              <a:rPr lang="en-US" sz="5200"/>
              <a:t>Sides explain</a:t>
            </a:r>
            <a:br>
              <a:rPr lang="en-US" sz="5200"/>
            </a:br>
            <a:r>
              <a:rPr lang="en-US" sz="5200"/>
              <a:t>electioneering laws.</a:t>
            </a:r>
          </a:p>
          <a:p>
            <a:pPr marL="857250" indent="-857250" algn="l">
              <a:buFont typeface="Arial" panose="020B0604020202020204" pitchFamily="34" charset="0"/>
              <a:buChar char="•"/>
            </a:pPr>
            <a:endParaRPr lang="en-US" sz="6000"/>
          </a:p>
        </p:txBody>
      </p:sp>
      <p:pic>
        <p:nvPicPr>
          <p:cNvPr id="14" name="Picture 13">
            <a:extLst>
              <a:ext uri="{FF2B5EF4-FFF2-40B4-BE49-F238E27FC236}">
                <a16:creationId xmlns:a16="http://schemas.microsoft.com/office/drawing/2014/main" id="{2AAAD919-786E-6FB5-7A79-80C6837D4FFB}"/>
              </a:ext>
            </a:extLst>
          </p:cNvPr>
          <p:cNvPicPr>
            <a:picLocks noChangeAspect="1"/>
          </p:cNvPicPr>
          <p:nvPr/>
        </p:nvPicPr>
        <p:blipFill>
          <a:blip r:embed="rId3"/>
          <a:stretch>
            <a:fillRect/>
          </a:stretch>
        </p:blipFill>
        <p:spPr>
          <a:xfrm>
            <a:off x="17753252" y="4402875"/>
            <a:ext cx="6360766" cy="8123053"/>
          </a:xfrm>
          <a:prstGeom prst="rect">
            <a:avLst/>
          </a:prstGeom>
        </p:spPr>
      </p:pic>
    </p:spTree>
    <p:extLst>
      <p:ext uri="{BB962C8B-B14F-4D97-AF65-F5344CB8AC3E}">
        <p14:creationId xmlns:p14="http://schemas.microsoft.com/office/powerpoint/2010/main" val="32271735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7FC65-FF43-AA8B-EB80-5F3317ECD1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C23362-A7A4-0763-EF30-FE07FB5524DE}"/>
              </a:ext>
            </a:extLst>
          </p:cNvPr>
          <p:cNvSpPr>
            <a:spLocks noGrp="1"/>
          </p:cNvSpPr>
          <p:nvPr>
            <p:ph type="ctrTitle"/>
          </p:nvPr>
        </p:nvSpPr>
        <p:spPr>
          <a:xfrm>
            <a:off x="836560" y="6563255"/>
            <a:ext cx="6403566" cy="1389642"/>
          </a:xfrm>
        </p:spPr>
        <p:txBody>
          <a:bodyPr vert="horz" lIns="91440" tIns="45720" rIns="91440" bIns="45720" rtlCol="0" anchor="b">
            <a:normAutofit fontScale="90000"/>
          </a:bodyPr>
          <a:lstStyle/>
          <a:p>
            <a:pPr defTabSz="914400"/>
            <a:r>
              <a:rPr lang="en-US" sz="8000" b="1">
                <a:solidFill>
                  <a:srgbClr val="FFFFFF"/>
                </a:solidFill>
              </a:rPr>
              <a:t>Site Accessibility</a:t>
            </a:r>
            <a:endParaRPr lang="en-US" sz="8000" b="1" kern="1200">
              <a:solidFill>
                <a:srgbClr val="FFFFFF"/>
              </a:solidFill>
              <a:latin typeface="+mj-lt"/>
              <a:ea typeface="+mj-ea"/>
              <a:cs typeface="+mj-cs"/>
            </a:endParaRPr>
          </a:p>
        </p:txBody>
      </p:sp>
      <p:sp>
        <p:nvSpPr>
          <p:cNvPr id="9" name="Subtitle 8">
            <a:extLst>
              <a:ext uri="{FF2B5EF4-FFF2-40B4-BE49-F238E27FC236}">
                <a16:creationId xmlns:a16="http://schemas.microsoft.com/office/drawing/2014/main" id="{3BE9EE3A-DDB5-2DF8-9EF6-3012C59656EB}"/>
              </a:ext>
            </a:extLst>
          </p:cNvPr>
          <p:cNvSpPr>
            <a:spLocks noGrp="1"/>
          </p:cNvSpPr>
          <p:nvPr>
            <p:ph type="subTitle" idx="1"/>
          </p:nvPr>
        </p:nvSpPr>
        <p:spPr>
          <a:xfrm>
            <a:off x="8639371" y="1219200"/>
            <a:ext cx="15135800" cy="10988040"/>
          </a:xfrm>
        </p:spPr>
        <p:txBody>
          <a:bodyPr vert="horz" lIns="91440" tIns="45720" rIns="91440" bIns="45720" rtlCol="0" anchor="t">
            <a:normAutofit/>
          </a:bodyPr>
          <a:lstStyle/>
          <a:p>
            <a:pPr algn="l"/>
            <a:endParaRPr lang="en-US" sz="6000" dirty="0"/>
          </a:p>
          <a:p>
            <a:pPr marL="857250" indent="-857250" algn="l">
              <a:buFont typeface="Arial" panose="020B0604020202020204" pitchFamily="34" charset="0"/>
              <a:buChar char="•"/>
            </a:pPr>
            <a:r>
              <a:rPr lang="en-US" sz="6000" dirty="0"/>
              <a:t>Sierra College Parking Garage has extra signage to guide voters to it due to the large campus.</a:t>
            </a:r>
          </a:p>
          <a:p>
            <a:pPr marL="857250" indent="-857250" algn="l">
              <a:buFont typeface="Arial" panose="020B0604020202020204" pitchFamily="34" charset="0"/>
              <a:buChar char="•"/>
            </a:pPr>
            <a:endParaRPr lang="en-US" sz="6000" dirty="0"/>
          </a:p>
          <a:p>
            <a:pPr marL="857250" indent="-857250" algn="l">
              <a:buFont typeface="Arial" panose="020B0604020202020204" pitchFamily="34" charset="0"/>
              <a:buChar char="•"/>
            </a:pPr>
            <a:r>
              <a:rPr lang="en-US" sz="6000" dirty="0"/>
              <a:t>At least 12 locations are within 200 feet of a public transportation stop.</a:t>
            </a:r>
          </a:p>
          <a:p>
            <a:pPr marL="857250" indent="-857250" algn="l">
              <a:buFont typeface="Arial" panose="020B0604020202020204" pitchFamily="34" charset="0"/>
              <a:buChar char="•"/>
            </a:pPr>
            <a:endParaRPr lang="en-US" sz="6000" b="1" dirty="0"/>
          </a:p>
          <a:p>
            <a:pPr marL="857250" indent="-857250" algn="l">
              <a:buFont typeface="Arial" panose="020B0604020202020204" pitchFamily="34" charset="0"/>
              <a:buChar char="•"/>
            </a:pPr>
            <a:r>
              <a:rPr lang="en-US" sz="6000" b="1" dirty="0"/>
              <a:t>All of Placer County’s 31 ballot</a:t>
            </a:r>
            <a:br>
              <a:rPr lang="en-US" sz="6000" b="1" dirty="0"/>
            </a:br>
            <a:r>
              <a:rPr lang="en-US" sz="6000" b="1" dirty="0"/>
              <a:t>drop box locations have been</a:t>
            </a:r>
            <a:br>
              <a:rPr lang="en-US" sz="6000" b="1" dirty="0"/>
            </a:br>
            <a:r>
              <a:rPr lang="en-US" sz="6000" b="1" dirty="0"/>
              <a:t>surveyed and determined to be accessible.</a:t>
            </a:r>
          </a:p>
        </p:txBody>
      </p:sp>
      <p:pic>
        <p:nvPicPr>
          <p:cNvPr id="3" name="Picture 2">
            <a:extLst>
              <a:ext uri="{FF2B5EF4-FFF2-40B4-BE49-F238E27FC236}">
                <a16:creationId xmlns:a16="http://schemas.microsoft.com/office/drawing/2014/main" id="{54EDBC88-8D0F-211E-80C1-CA13186C9010}"/>
              </a:ext>
            </a:extLst>
          </p:cNvPr>
          <p:cNvPicPr>
            <a:picLocks noChangeAspect="1"/>
          </p:cNvPicPr>
          <p:nvPr/>
        </p:nvPicPr>
        <p:blipFill>
          <a:blip r:embed="rId3"/>
          <a:stretch>
            <a:fillRect/>
          </a:stretch>
        </p:blipFill>
        <p:spPr>
          <a:xfrm>
            <a:off x="21332568" y="8364391"/>
            <a:ext cx="1295569" cy="1304472"/>
          </a:xfrm>
          <a:prstGeom prst="rect">
            <a:avLst/>
          </a:prstGeom>
        </p:spPr>
      </p:pic>
      <p:sp useBgFill="1">
        <p:nvSpPr>
          <p:cNvPr id="4" name="Rectangle 3">
            <a:extLst>
              <a:ext uri="{FF2B5EF4-FFF2-40B4-BE49-F238E27FC236}">
                <a16:creationId xmlns:a16="http://schemas.microsoft.com/office/drawing/2014/main" id="{A4173600-CA8D-03BE-7F67-0AE25F4FA6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677" y="20283"/>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4">
            <a:extLst>
              <a:ext uri="{FF2B5EF4-FFF2-40B4-BE49-F238E27FC236}">
                <a16:creationId xmlns:a16="http://schemas.microsoft.com/office/drawing/2014/main" id="{F784AB8A-30AA-42F2-A6CB-7D6D0738E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677" y="20283"/>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A5D59B8-695F-3CB0-E43D-B0899B7C0D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65" y="2839921"/>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4556B9A-F82E-2F0D-5D4B-353B43B880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67" y="2860195"/>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16D318A-6FF3-481D-22AF-169722E431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1565049" y="7195927"/>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69C94D0D-A015-0794-7B7C-9B03015184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0635413">
            <a:off x="-974927" y="1959719"/>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ectangle 10">
            <a:extLst>
              <a:ext uri="{FF2B5EF4-FFF2-40B4-BE49-F238E27FC236}">
                <a16:creationId xmlns:a16="http://schemas.microsoft.com/office/drawing/2014/main" id="{A45FC87A-7EF4-FF76-C89A-72FA83F681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790983" y="2819643"/>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1EE5D872-F286-76F2-6DB1-E1B902356B59}"/>
              </a:ext>
            </a:extLst>
          </p:cNvPr>
          <p:cNvSpPr txBox="1">
            <a:spLocks/>
          </p:cNvSpPr>
          <p:nvPr/>
        </p:nvSpPr>
        <p:spPr>
          <a:xfrm>
            <a:off x="865237" y="6583538"/>
            <a:ext cx="6403566" cy="1389642"/>
          </a:xfrm>
          <a:prstGeom prst="rect">
            <a:avLst/>
          </a:prstGeom>
        </p:spPr>
        <p:txBody>
          <a:bodyPr vert="horz" lIns="91440" tIns="45720" rIns="91440" bIns="45720" rtlCol="0" anchor="b">
            <a:normAutofit fontScale="90000"/>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defTabSz="914400"/>
            <a:r>
              <a:rPr lang="en-US" sz="8000" b="1">
                <a:solidFill>
                  <a:srgbClr val="FFFFFF"/>
                </a:solidFill>
              </a:rPr>
              <a:t>Site Accessibility</a:t>
            </a:r>
          </a:p>
        </p:txBody>
      </p:sp>
      <p:sp>
        <p:nvSpPr>
          <p:cNvPr id="13" name="Subtitle 8">
            <a:extLst>
              <a:ext uri="{FF2B5EF4-FFF2-40B4-BE49-F238E27FC236}">
                <a16:creationId xmlns:a16="http://schemas.microsoft.com/office/drawing/2014/main" id="{D580E9CA-81C9-A562-6378-7C9403666908}"/>
              </a:ext>
            </a:extLst>
          </p:cNvPr>
          <p:cNvSpPr txBox="1">
            <a:spLocks/>
          </p:cNvSpPr>
          <p:nvPr/>
        </p:nvSpPr>
        <p:spPr>
          <a:xfrm>
            <a:off x="8668048" y="1239483"/>
            <a:ext cx="15135800" cy="10988040"/>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endParaRPr lang="en-US" sz="6000"/>
          </a:p>
          <a:p>
            <a:pPr marL="857250" indent="-857250" algn="l">
              <a:buFont typeface="Arial" panose="020B0604020202020204" pitchFamily="34" charset="0"/>
              <a:buChar char="•"/>
            </a:pPr>
            <a:r>
              <a:rPr lang="en-US" sz="6000"/>
              <a:t>Sierra College Parking Garage has extra signage to guide voters to it due to the large campus.</a:t>
            </a:r>
          </a:p>
          <a:p>
            <a:pPr marL="857250" indent="-857250" algn="l">
              <a:buFont typeface="Arial" panose="020B0604020202020204" pitchFamily="34" charset="0"/>
              <a:buChar char="•"/>
            </a:pPr>
            <a:endParaRPr lang="en-US" sz="6000"/>
          </a:p>
          <a:p>
            <a:pPr marL="857250" indent="-857250" algn="l">
              <a:buFont typeface="Arial" panose="020B0604020202020204" pitchFamily="34" charset="0"/>
              <a:buChar char="•"/>
            </a:pPr>
            <a:r>
              <a:rPr lang="en-US" sz="6000"/>
              <a:t>At least 12 locations are within 200 feet of a public transportation stop.</a:t>
            </a:r>
          </a:p>
          <a:p>
            <a:pPr marL="857250" indent="-857250" algn="l">
              <a:buFont typeface="Arial" panose="020B0604020202020204" pitchFamily="34" charset="0"/>
              <a:buChar char="•"/>
            </a:pPr>
            <a:endParaRPr lang="en-US" sz="6000" b="1"/>
          </a:p>
          <a:p>
            <a:pPr marL="857250" indent="-857250" algn="l">
              <a:buFont typeface="Arial" panose="020B0604020202020204" pitchFamily="34" charset="0"/>
              <a:buChar char="•"/>
            </a:pPr>
            <a:r>
              <a:rPr lang="en-US" sz="6000" b="1"/>
              <a:t>All of Placer County’s 31 ballot</a:t>
            </a:r>
            <a:br>
              <a:rPr lang="en-US" sz="6000" b="1"/>
            </a:br>
            <a:r>
              <a:rPr lang="en-US" sz="6000" b="1"/>
              <a:t>drop box locations have been</a:t>
            </a:r>
            <a:br>
              <a:rPr lang="en-US" sz="6000" b="1"/>
            </a:br>
            <a:r>
              <a:rPr lang="en-US" sz="6000" b="1"/>
              <a:t>surveyed and determined to be accessible.</a:t>
            </a:r>
            <a:endParaRPr lang="en-US" sz="6000" b="1" dirty="0"/>
          </a:p>
        </p:txBody>
      </p:sp>
      <p:pic>
        <p:nvPicPr>
          <p:cNvPr id="14" name="Picture 13">
            <a:extLst>
              <a:ext uri="{FF2B5EF4-FFF2-40B4-BE49-F238E27FC236}">
                <a16:creationId xmlns:a16="http://schemas.microsoft.com/office/drawing/2014/main" id="{5A3F0A5D-19D6-659D-579B-F06B2638F8A7}"/>
              </a:ext>
            </a:extLst>
          </p:cNvPr>
          <p:cNvPicPr>
            <a:picLocks noChangeAspect="1"/>
          </p:cNvPicPr>
          <p:nvPr/>
        </p:nvPicPr>
        <p:blipFill>
          <a:blip r:embed="rId3"/>
          <a:stretch>
            <a:fillRect/>
          </a:stretch>
        </p:blipFill>
        <p:spPr>
          <a:xfrm>
            <a:off x="21361245" y="8384674"/>
            <a:ext cx="1295569" cy="1304472"/>
          </a:xfrm>
          <a:prstGeom prst="rect">
            <a:avLst/>
          </a:prstGeom>
        </p:spPr>
      </p:pic>
    </p:spTree>
    <p:extLst>
      <p:ext uri="{BB962C8B-B14F-4D97-AF65-F5344CB8AC3E}">
        <p14:creationId xmlns:p14="http://schemas.microsoft.com/office/powerpoint/2010/main" val="1261824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550808-CF0D-04E3-330F-42CF1811F058}"/>
              </a:ext>
            </a:extLst>
          </p:cNvPr>
          <p:cNvSpPr txBox="1"/>
          <p:nvPr/>
        </p:nvSpPr>
        <p:spPr>
          <a:xfrm>
            <a:off x="0" y="5316332"/>
            <a:ext cx="24395292" cy="3046988"/>
          </a:xfrm>
          <a:prstGeom prst="rect">
            <a:avLst/>
          </a:prstGeom>
          <a:noFill/>
        </p:spPr>
        <p:txBody>
          <a:bodyPr wrap="square" rtlCol="0">
            <a:spAutoFit/>
          </a:bodyPr>
          <a:lstStyle/>
          <a:p>
            <a:pPr algn="ctr"/>
            <a:r>
              <a:rPr lang="en-US" sz="9600" dirty="0">
                <a:solidFill>
                  <a:schemeClr val="bg1"/>
                </a:solidFill>
                <a:latin typeface="Arial"/>
                <a:cs typeface="Arial"/>
              </a:rPr>
              <a:t>QUESTIONS AND ANSWERS</a:t>
            </a:r>
          </a:p>
          <a:p>
            <a:pPr algn="ctr"/>
            <a:r>
              <a:rPr lang="en-US" sz="9600" dirty="0">
                <a:solidFill>
                  <a:schemeClr val="bg1"/>
                </a:solidFill>
                <a:latin typeface="Arial"/>
                <a:cs typeface="Arial"/>
              </a:rPr>
              <a:t>FEEDBACK / INPUT </a:t>
            </a:r>
            <a:endParaRPr lang="en-US" sz="9600" dirty="0">
              <a:solidFill>
                <a:schemeClr val="bg1"/>
              </a:solidFill>
            </a:endParaRPr>
          </a:p>
        </p:txBody>
      </p:sp>
    </p:spTree>
    <p:extLst>
      <p:ext uri="{BB962C8B-B14F-4D97-AF65-F5344CB8AC3E}">
        <p14:creationId xmlns:p14="http://schemas.microsoft.com/office/powerpoint/2010/main" val="7784289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550808-CF0D-04E3-330F-42CF1811F058}"/>
              </a:ext>
            </a:extLst>
          </p:cNvPr>
          <p:cNvSpPr txBox="1"/>
          <p:nvPr/>
        </p:nvSpPr>
        <p:spPr>
          <a:xfrm>
            <a:off x="-1" y="5715000"/>
            <a:ext cx="24387176" cy="3046988"/>
          </a:xfrm>
          <a:prstGeom prst="rect">
            <a:avLst/>
          </a:prstGeom>
          <a:noFill/>
        </p:spPr>
        <p:txBody>
          <a:bodyPr wrap="square" rtlCol="0">
            <a:spAutoFit/>
          </a:bodyPr>
          <a:lstStyle/>
          <a:p>
            <a:pPr algn="ctr"/>
            <a:r>
              <a:rPr lang="en-US" sz="9600" dirty="0">
                <a:solidFill>
                  <a:schemeClr val="bg1"/>
                </a:solidFill>
                <a:latin typeface="Arial" panose="020B0604020202020204" pitchFamily="34" charset="0"/>
                <a:cs typeface="Arial" panose="020B0604020202020204" pitchFamily="34" charset="0"/>
              </a:rPr>
              <a:t>THANK YOU!</a:t>
            </a:r>
          </a:p>
          <a:p>
            <a:pPr algn="ctr"/>
            <a:endParaRPr lang="en-US" sz="9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3486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7200" y="4701391"/>
            <a:ext cx="7535618" cy="2667000"/>
          </a:xfrm>
        </p:spPr>
        <p:txBody>
          <a:bodyPr vert="horz" lIns="91440" tIns="45720" rIns="91440" bIns="45720" rtlCol="0" anchor="b">
            <a:normAutofit/>
          </a:bodyPr>
          <a:lstStyle/>
          <a:p>
            <a:pPr defTabSz="914400"/>
            <a:r>
              <a:rPr lang="en-US" sz="8000" b="1" kern="1200" dirty="0">
                <a:solidFill>
                  <a:srgbClr val="FFFFFF"/>
                </a:solidFill>
                <a:latin typeface="Arial" panose="020B0604020202020204" pitchFamily="34" charset="0"/>
                <a:cs typeface="Arial" panose="020B0604020202020204" pitchFamily="34" charset="0"/>
              </a:rPr>
              <a:t>Vote Center</a:t>
            </a:r>
            <a:br>
              <a:rPr lang="en-US" sz="8000" b="1" kern="1200" dirty="0">
                <a:solidFill>
                  <a:srgbClr val="FFFFFF"/>
                </a:solidFill>
                <a:latin typeface="Arial" panose="020B0604020202020204" pitchFamily="34" charset="0"/>
                <a:cs typeface="Arial" panose="020B0604020202020204" pitchFamily="34" charset="0"/>
              </a:rPr>
            </a:br>
            <a:r>
              <a:rPr lang="en-US" sz="8000" b="1" kern="1200" dirty="0">
                <a:solidFill>
                  <a:srgbClr val="FFFFFF"/>
                </a:solidFill>
                <a:latin typeface="Arial" panose="020B0604020202020204" pitchFamily="34" charset="0"/>
                <a:cs typeface="Arial" panose="020B0604020202020204" pitchFamily="34" charset="0"/>
              </a:rPr>
              <a:t>Locations</a:t>
            </a:r>
          </a:p>
        </p:txBody>
      </p:sp>
      <p:sp>
        <p:nvSpPr>
          <p:cNvPr id="7" name="TextBox 6">
            <a:extLst>
              <a:ext uri="{FF2B5EF4-FFF2-40B4-BE49-F238E27FC236}">
                <a16:creationId xmlns:a16="http://schemas.microsoft.com/office/drawing/2014/main" id="{8A188EED-721C-AD1F-405C-75E22F437FB1}"/>
              </a:ext>
            </a:extLst>
          </p:cNvPr>
          <p:cNvSpPr txBox="1"/>
          <p:nvPr/>
        </p:nvSpPr>
        <p:spPr>
          <a:xfrm>
            <a:off x="9297987" y="897632"/>
            <a:ext cx="9906000" cy="10649069"/>
          </a:xfrm>
          <a:prstGeom prst="rect">
            <a:avLst/>
          </a:prstGeom>
          <a:noFill/>
        </p:spPr>
        <p:txBody>
          <a:bodyPr wrap="square" lIns="91440" tIns="45720" rIns="91440" bIns="45720" rtlCol="0" anchor="t">
            <a:spAutoFit/>
          </a:bodyPr>
          <a:lstStyle/>
          <a:p>
            <a:pPr marL="0" marR="0">
              <a:lnSpc>
                <a:spcPct val="200000"/>
              </a:lnSpc>
              <a:spcBef>
                <a:spcPts val="0"/>
              </a:spcBef>
              <a:spcAft>
                <a:spcPts val="0"/>
              </a:spcAft>
            </a:pPr>
            <a:r>
              <a:rPr lang="en-US" sz="5400" u="sng"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11-day locations</a:t>
            </a:r>
            <a:endParaRPr lang="en-US" sz="54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spcBef>
                <a:spcPts val="0"/>
              </a:spcBef>
              <a:spcAft>
                <a:spcPts val="0"/>
              </a:spcAft>
              <a:buFont typeface="Arial" panose="020B0604020202020204" pitchFamily="34" charset="0"/>
              <a:buChar char="•"/>
            </a:pPr>
            <a:r>
              <a:rPr lang="en-US" sz="40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Placer County </a:t>
            </a:r>
            <a:r>
              <a:rPr lang="en-US" sz="4000" kern="0" dirty="0">
                <a:solidFill>
                  <a:srgbClr val="040000"/>
                </a:solidFill>
                <a:latin typeface="Arial" panose="020B0604020202020204" pitchFamily="34" charset="0"/>
                <a:ea typeface="Times New Roman" panose="02020603050405020304" pitchFamily="18" charset="0"/>
                <a:cs typeface="Arial" panose="020B0604020202020204" pitchFamily="34" charset="0"/>
              </a:rPr>
              <a:t>Clerk-Recorder </a:t>
            </a:r>
            <a:r>
              <a:rPr lang="en-US" sz="40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Office, Auburn</a:t>
            </a:r>
            <a:endParaRPr lang="en-US" sz="40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200000"/>
              </a:lnSpc>
              <a:spcBef>
                <a:spcPts val="0"/>
              </a:spcBef>
              <a:spcAft>
                <a:spcPts val="0"/>
              </a:spcAft>
              <a:buFont typeface="Arial" panose="020B0604020202020204" pitchFamily="34" charset="0"/>
              <a:buChar char="•"/>
            </a:pPr>
            <a:r>
              <a:rPr lang="en-US" sz="40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Placer County Elections Office, Rocklin</a:t>
            </a:r>
            <a:endParaRPr lang="en-US" sz="40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200000"/>
              </a:lnSpc>
              <a:spcBef>
                <a:spcPts val="0"/>
              </a:spcBef>
              <a:spcAft>
                <a:spcPts val="0"/>
              </a:spcAft>
              <a:buFont typeface="Arial" panose="020B0604020202020204" pitchFamily="34" charset="0"/>
              <a:buChar char="•"/>
            </a:pPr>
            <a:r>
              <a:rPr lang="en-US" sz="40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Lincoln Veterans Hall </a:t>
            </a:r>
            <a:endParaRPr lang="en-US" sz="40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200000"/>
              </a:lnSpc>
              <a:spcBef>
                <a:spcPts val="0"/>
              </a:spcBef>
              <a:spcAft>
                <a:spcPts val="0"/>
              </a:spcAft>
              <a:buFont typeface="Arial" panose="020B0604020202020204" pitchFamily="34" charset="0"/>
              <a:buChar char="•"/>
            </a:pPr>
            <a:r>
              <a:rPr lang="en-US" sz="40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Martha Riley Library, Roseville</a:t>
            </a:r>
            <a:endParaRPr lang="en-US" sz="40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200000"/>
              </a:lnSpc>
              <a:spcBef>
                <a:spcPts val="0"/>
              </a:spcBef>
              <a:spcAft>
                <a:spcPts val="0"/>
              </a:spcAft>
              <a:buFont typeface="Arial" panose="020B0604020202020204" pitchFamily="34" charset="0"/>
              <a:buChar char="•"/>
            </a:pPr>
            <a:r>
              <a:rPr lang="en-US" sz="40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Roseville Veterans Hall</a:t>
            </a:r>
            <a:endParaRPr lang="en-US" sz="40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200000"/>
              </a:lnSpc>
              <a:spcBef>
                <a:spcPts val="0"/>
              </a:spcBef>
              <a:spcAft>
                <a:spcPts val="0"/>
              </a:spcAft>
              <a:buFont typeface="Arial" panose="020B0604020202020204" pitchFamily="34" charset="0"/>
              <a:buChar char="•"/>
            </a:pPr>
            <a:r>
              <a:rPr lang="en-US" sz="40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Granite Bay Library</a:t>
            </a:r>
            <a:endParaRPr lang="en-US" sz="40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200000"/>
              </a:lnSpc>
              <a:spcBef>
                <a:spcPts val="0"/>
              </a:spcBef>
              <a:spcAft>
                <a:spcPts val="0"/>
              </a:spcAft>
              <a:buFont typeface="Arial" panose="020B0604020202020204" pitchFamily="34" charset="0"/>
              <a:buChar char="•"/>
            </a:pPr>
            <a:r>
              <a:rPr lang="en-US" sz="40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The Old Firehouse, Tahoe City</a:t>
            </a:r>
            <a:endParaRPr lang="en-US" sz="4000" kern="1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818778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7200" y="4701391"/>
            <a:ext cx="7535618" cy="2667000"/>
          </a:xfrm>
        </p:spPr>
        <p:txBody>
          <a:bodyPr vert="horz" lIns="91440" tIns="45720" rIns="91440" bIns="45720" rtlCol="0" anchor="b">
            <a:normAutofit/>
          </a:bodyPr>
          <a:lstStyle/>
          <a:p>
            <a:pPr defTabSz="914400"/>
            <a:r>
              <a:rPr lang="en-US" sz="8000" b="1" kern="1200" dirty="0">
                <a:solidFill>
                  <a:srgbClr val="FFFFFF"/>
                </a:solidFill>
                <a:latin typeface="Arial" panose="020B0604020202020204" pitchFamily="34" charset="0"/>
                <a:cs typeface="Arial" panose="020B0604020202020204" pitchFamily="34" charset="0"/>
              </a:rPr>
              <a:t>Vote Center</a:t>
            </a:r>
            <a:br>
              <a:rPr lang="en-US" sz="8000" b="1" kern="1200" dirty="0">
                <a:solidFill>
                  <a:srgbClr val="FFFFFF"/>
                </a:solidFill>
                <a:latin typeface="Arial" panose="020B0604020202020204" pitchFamily="34" charset="0"/>
                <a:cs typeface="Arial" panose="020B0604020202020204" pitchFamily="34" charset="0"/>
              </a:rPr>
            </a:br>
            <a:r>
              <a:rPr lang="en-US" sz="8000" b="1" kern="1200" dirty="0">
                <a:solidFill>
                  <a:srgbClr val="FFFFFF"/>
                </a:solidFill>
                <a:latin typeface="Arial" panose="020B0604020202020204" pitchFamily="34" charset="0"/>
                <a:cs typeface="Arial" panose="020B0604020202020204" pitchFamily="34" charset="0"/>
              </a:rPr>
              <a:t>Locations</a:t>
            </a:r>
          </a:p>
        </p:txBody>
      </p:sp>
      <p:sp>
        <p:nvSpPr>
          <p:cNvPr id="4" name="TextBox 3">
            <a:extLst>
              <a:ext uri="{FF2B5EF4-FFF2-40B4-BE49-F238E27FC236}">
                <a16:creationId xmlns:a16="http://schemas.microsoft.com/office/drawing/2014/main" id="{8D6BD3EB-4EF2-0D84-E0FA-6E7C4053E598}"/>
              </a:ext>
            </a:extLst>
          </p:cNvPr>
          <p:cNvSpPr txBox="1"/>
          <p:nvPr/>
        </p:nvSpPr>
        <p:spPr>
          <a:xfrm>
            <a:off x="9297987" y="1094565"/>
            <a:ext cx="8076731" cy="11208133"/>
          </a:xfrm>
          <a:prstGeom prst="rect">
            <a:avLst/>
          </a:prstGeom>
          <a:noFill/>
        </p:spPr>
        <p:txBody>
          <a:bodyPr wrap="square" lIns="91440" tIns="45720" rIns="91440" bIns="45720" rtlCol="0" anchor="t">
            <a:spAutoFit/>
          </a:bodyPr>
          <a:lstStyle/>
          <a:p>
            <a:pPr marL="0" marR="0">
              <a:lnSpc>
                <a:spcPct val="150000"/>
              </a:lnSpc>
              <a:spcBef>
                <a:spcPts val="0"/>
              </a:spcBef>
              <a:spcAft>
                <a:spcPts val="0"/>
              </a:spcAft>
            </a:pPr>
            <a:r>
              <a:rPr lang="en-US" sz="5400" u="sng"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4-day locations</a:t>
            </a:r>
          </a:p>
          <a:p>
            <a:pPr marL="0" marR="0">
              <a:lnSpc>
                <a:spcPct val="150000"/>
              </a:lnSpc>
              <a:spcBef>
                <a:spcPts val="0"/>
              </a:spcBef>
              <a:spcAft>
                <a:spcPts val="0"/>
              </a:spcAft>
            </a:pP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SPFPD Station 19</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Sheridan Stewart Hall</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Colfax Veterans Hall</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Foresthill Veterans Hall </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Meadow Vista Community Center</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Auburn Veterans Hall </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Loomis Veterans Hall </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Lincoln Library</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Sun City Lincoln Hills</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Whitney High School</a:t>
            </a:r>
          </a:p>
          <a:p>
            <a:pPr marL="571500" indent="-571500">
              <a:lnSpc>
                <a:spcPct val="150000"/>
              </a:lnSpc>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Sierra College</a:t>
            </a:r>
          </a:p>
        </p:txBody>
      </p:sp>
      <p:sp>
        <p:nvSpPr>
          <p:cNvPr id="8" name="TextBox 7">
            <a:extLst>
              <a:ext uri="{FF2B5EF4-FFF2-40B4-BE49-F238E27FC236}">
                <a16:creationId xmlns:a16="http://schemas.microsoft.com/office/drawing/2014/main" id="{D40569EA-F4D5-E424-E43B-BD88B17CB211}"/>
              </a:ext>
            </a:extLst>
          </p:cNvPr>
          <p:cNvSpPr txBox="1"/>
          <p:nvPr/>
        </p:nvSpPr>
        <p:spPr>
          <a:xfrm>
            <a:off x="17357912" y="3172057"/>
            <a:ext cx="8076731" cy="9130641"/>
          </a:xfrm>
          <a:prstGeom prst="rect">
            <a:avLst/>
          </a:prstGeom>
          <a:noFill/>
        </p:spPr>
        <p:txBody>
          <a:bodyPr wrap="square" lIns="91440" tIns="45720" rIns="91440" bIns="45720" rtlCol="0" anchor="t">
            <a:spAutoFit/>
          </a:bodyPr>
          <a:lstStyle/>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Cooley Middle School</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Victory High School</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St. </a:t>
            </a:r>
            <a:r>
              <a:rPr lang="en-US" sz="3600" kern="100" dirty="0">
                <a:latin typeface="Arial" panose="020B0604020202020204" pitchFamily="34" charset="0"/>
                <a:ea typeface="Calibri" panose="020F0502020204030204" pitchFamily="34" charset="0"/>
                <a:cs typeface="Arial" panose="020B0604020202020204" pitchFamily="34" charset="0"/>
              </a:rPr>
              <a:t>John’s Episcopal Church</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Mike </a:t>
            </a:r>
            <a:r>
              <a:rPr lang="en-US" sz="3600" kern="100" dirty="0" err="1">
                <a:effectLst/>
                <a:latin typeface="Arial" panose="020B0604020202020204" pitchFamily="34" charset="0"/>
                <a:ea typeface="Calibri" panose="020F0502020204030204" pitchFamily="34" charset="0"/>
                <a:cs typeface="Arial" panose="020B0604020202020204" pitchFamily="34" charset="0"/>
              </a:rPr>
              <a:t>Shelito</a:t>
            </a:r>
            <a:r>
              <a:rPr lang="en-US" sz="3600" kern="100" dirty="0">
                <a:effectLst/>
                <a:latin typeface="Arial" panose="020B0604020202020204" pitchFamily="34" charset="0"/>
                <a:ea typeface="Calibri" panose="020F0502020204030204" pitchFamily="34" charset="0"/>
                <a:cs typeface="Arial" panose="020B0604020202020204" pitchFamily="34" charset="0"/>
              </a:rPr>
              <a:t> Indoor Pool</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Chilton Middle School</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Maidu Community Center</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RJUHSD District Office</a:t>
            </a:r>
          </a:p>
          <a:p>
            <a:pPr marL="571500" indent="-571500">
              <a:lnSpc>
                <a:spcPct val="150000"/>
              </a:lnSpc>
              <a:buFont typeface="Arial" panose="020B0604020202020204" pitchFamily="34" charset="0"/>
              <a:buChar char="•"/>
            </a:pPr>
            <a:r>
              <a:rPr lang="en-US" sz="3600" kern="100" dirty="0">
                <a:latin typeface="Arial"/>
                <a:ea typeface="Calibri" panose="020F0502020204030204" pitchFamily="34" charset="0"/>
                <a:cs typeface="Arial"/>
              </a:rPr>
              <a:t>@the Grounds</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Granite Bay High School</a:t>
            </a:r>
          </a:p>
          <a:p>
            <a:pPr marL="571500" indent="-571500">
              <a:lnSpc>
                <a:spcPct val="150000"/>
              </a:lnSpc>
              <a:buFont typeface="Arial" panose="020B0604020202020204" pitchFamily="34" charset="0"/>
              <a:buChar char="•"/>
            </a:pPr>
            <a:r>
              <a:rPr lang="en-US" sz="3600" kern="100" dirty="0" err="1">
                <a:effectLst/>
                <a:latin typeface="Arial"/>
                <a:ea typeface="Calibri" panose="020F0502020204030204" pitchFamily="34" charset="0"/>
                <a:cs typeface="Arial"/>
              </a:rPr>
              <a:t>Buljan</a:t>
            </a:r>
            <a:r>
              <a:rPr lang="en-US" sz="3600" kern="100" dirty="0">
                <a:effectLst/>
                <a:latin typeface="Arial"/>
                <a:ea typeface="Calibri" panose="020F0502020204030204" pitchFamily="34" charset="0"/>
                <a:cs typeface="Arial"/>
              </a:rPr>
              <a:t> Middle School</a:t>
            </a:r>
          </a:p>
          <a:p>
            <a:pPr marL="571500" marR="0" indent="-571500">
              <a:lnSpc>
                <a:spcPct val="150000"/>
              </a:lnSpc>
              <a:spcBef>
                <a:spcPts val="0"/>
              </a:spcBef>
              <a:spcAft>
                <a:spcPts val="0"/>
              </a:spcAft>
              <a:buFont typeface="Arial" panose="020B0604020202020204" pitchFamily="34" charset="0"/>
              <a:buChar char="•"/>
            </a:pPr>
            <a:r>
              <a:rPr lang="en-US" sz="3600" kern="100" dirty="0" err="1">
                <a:effectLst/>
                <a:latin typeface="Arial"/>
                <a:ea typeface="Calibri" panose="020F0502020204030204" pitchFamily="34" charset="0"/>
                <a:cs typeface="Arial"/>
              </a:rPr>
              <a:t>Springview</a:t>
            </a:r>
            <a:r>
              <a:rPr lang="en-US" sz="3600" kern="100" dirty="0">
                <a:effectLst/>
                <a:latin typeface="Arial"/>
                <a:ea typeface="Calibri" panose="020F0502020204030204" pitchFamily="34" charset="0"/>
                <a:cs typeface="Arial"/>
              </a:rPr>
              <a:t> Middle School</a:t>
            </a:r>
          </a:p>
        </p:txBody>
      </p:sp>
    </p:spTree>
    <p:extLst>
      <p:ext uri="{BB962C8B-B14F-4D97-AF65-F5344CB8AC3E}">
        <p14:creationId xmlns:p14="http://schemas.microsoft.com/office/powerpoint/2010/main" val="3800411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8780" y="5025739"/>
            <a:ext cx="7535618" cy="2667000"/>
          </a:xfrm>
        </p:spPr>
        <p:txBody>
          <a:bodyPr vert="horz" lIns="91440" tIns="45720" rIns="91440" bIns="45720" rtlCol="0" anchor="b">
            <a:normAutofit/>
          </a:bodyPr>
          <a:lstStyle/>
          <a:p>
            <a:pPr defTabSz="914400"/>
            <a:r>
              <a:rPr lang="en-US" sz="8000" b="1" kern="1200" dirty="0">
                <a:solidFill>
                  <a:srgbClr val="FFFFFF"/>
                </a:solidFill>
                <a:latin typeface="Arial" panose="020B0604020202020204" pitchFamily="34" charset="0"/>
                <a:cs typeface="Arial" panose="020B0604020202020204" pitchFamily="34" charset="0"/>
              </a:rPr>
              <a:t>Drop Box </a:t>
            </a:r>
            <a:br>
              <a:rPr lang="en-US" sz="8000" b="1" kern="1200" dirty="0">
                <a:solidFill>
                  <a:srgbClr val="FFFFFF"/>
                </a:solidFill>
                <a:latin typeface="Arial" panose="020B0604020202020204" pitchFamily="34" charset="0"/>
                <a:cs typeface="Arial" panose="020B0604020202020204" pitchFamily="34" charset="0"/>
              </a:rPr>
            </a:br>
            <a:r>
              <a:rPr lang="en-US" sz="8000" b="1" kern="1200" dirty="0">
                <a:solidFill>
                  <a:srgbClr val="FFFFFF"/>
                </a:solidFill>
                <a:latin typeface="Arial" panose="020B0604020202020204" pitchFamily="34" charset="0"/>
                <a:cs typeface="Arial" panose="020B0604020202020204" pitchFamily="34" charset="0"/>
              </a:rPr>
              <a:t>Locations</a:t>
            </a:r>
          </a:p>
        </p:txBody>
      </p:sp>
      <p:sp>
        <p:nvSpPr>
          <p:cNvPr id="3" name="TextBox 2">
            <a:extLst>
              <a:ext uri="{FF2B5EF4-FFF2-40B4-BE49-F238E27FC236}">
                <a16:creationId xmlns:a16="http://schemas.microsoft.com/office/drawing/2014/main" id="{01D9A6C6-C74C-29E6-53CC-EDDCAF28FD45}"/>
              </a:ext>
            </a:extLst>
          </p:cNvPr>
          <p:cNvSpPr txBox="1"/>
          <p:nvPr/>
        </p:nvSpPr>
        <p:spPr>
          <a:xfrm>
            <a:off x="8477595" y="471906"/>
            <a:ext cx="8116136" cy="12731627"/>
          </a:xfrm>
          <a:prstGeom prst="rect">
            <a:avLst/>
          </a:prstGeom>
          <a:noFill/>
        </p:spPr>
        <p:txBody>
          <a:bodyPr wrap="square" rtlCol="0">
            <a:spAutoFit/>
          </a:bodyPr>
          <a:lstStyle/>
          <a:p>
            <a:pPr marL="571500" marR="0" indent="-571500">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Placer County Elections Office – Rocklin</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Rocklin Library</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Rocklin City Clerk’s Office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Sierra College</a:t>
            </a: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Destiny Community Center, Rocklin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Whitney Ranch, Rocklin</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Veterans Services Office, Rocklin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Sun City Lincoln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Lincoln City Clerk’s Office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Granite Bay Library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Loomis Town Clerk’s Office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Nugget Market (Pleasant Grove)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Santucci Justice Center, Roseville</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Nugget Market (Blue Oaks) </a:t>
            </a: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latin typeface="Arial" panose="020B0604020202020204" pitchFamily="34" charset="0"/>
                <a:ea typeface="Calibri" panose="020F0502020204030204" pitchFamily="34" charset="0"/>
                <a:cs typeface="Arial" panose="020B0604020202020204" pitchFamily="34" charset="0"/>
              </a:rPr>
              <a:t>Oriental Market</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E63E718A-E952-7B8B-20D6-1D119E715868}"/>
              </a:ext>
            </a:extLst>
          </p:cNvPr>
          <p:cNvSpPr txBox="1"/>
          <p:nvPr/>
        </p:nvSpPr>
        <p:spPr>
          <a:xfrm>
            <a:off x="16599827" y="458697"/>
            <a:ext cx="7099959" cy="12467837"/>
          </a:xfrm>
          <a:prstGeom prst="rect">
            <a:avLst/>
          </a:prstGeom>
          <a:noFill/>
        </p:spPr>
        <p:txBody>
          <a:bodyPr wrap="square" rtlCol="0">
            <a:spAutoFit/>
          </a:bodyPr>
          <a:lstStyle/>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Martha Riley Library, Roseville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Roseville City Clerk’s Office</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Roseville Downtown Library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Maidu Library, Roseville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Foresthill Veterans Hall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Colfax City Clerks’ Office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Colfax Library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Kings Beach Library</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The Old Firehouse, Tahoe City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Auburn City Clerk’s Office</a:t>
            </a:r>
          </a:p>
          <a:p>
            <a:pPr marL="571500" indent="-571500">
              <a:lnSpc>
                <a:spcPct val="150000"/>
              </a:lnSpc>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Olympic Valley Public Service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Placer County </a:t>
            </a:r>
            <a:r>
              <a:rPr lang="en-US" sz="3600" kern="0" dirty="0">
                <a:solidFill>
                  <a:srgbClr val="040000"/>
                </a:solidFill>
                <a:latin typeface="Arial" panose="020B0604020202020204" pitchFamily="34" charset="0"/>
                <a:ea typeface="Times New Roman" panose="02020603050405020304" pitchFamily="18" charset="0"/>
                <a:cs typeface="Arial" panose="020B0604020202020204" pitchFamily="34" charset="0"/>
              </a:rPr>
              <a:t>Clerk-Recorder</a:t>
            </a: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 Office, Auburn</a:t>
            </a: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latin typeface="Arial" panose="020B0604020202020204" pitchFamily="34" charset="0"/>
                <a:cs typeface="Arial" panose="020B0604020202020204" pitchFamily="34" charset="0"/>
              </a:rPr>
              <a:t>Truckee Tahoe Airport</a:t>
            </a: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latin typeface="Arial" panose="020B0604020202020204" pitchFamily="34" charset="0"/>
                <a:cs typeface="Arial" panose="020B0604020202020204" pitchFamily="34" charset="0"/>
              </a:rPr>
              <a:t>Gurdwara Sahib Sikh Temple</a:t>
            </a:r>
            <a:endParaRPr lang="en-US" sz="3600" dirty="0"/>
          </a:p>
        </p:txBody>
      </p:sp>
    </p:spTree>
    <p:extLst>
      <p:ext uri="{BB962C8B-B14F-4D97-AF65-F5344CB8AC3E}">
        <p14:creationId xmlns:p14="http://schemas.microsoft.com/office/powerpoint/2010/main" val="1440485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AB925D98-FADF-CB87-3A65-983636944548}"/>
              </a:ext>
            </a:extLst>
          </p:cNvPr>
          <p:cNvPicPr>
            <a:picLocks noGrp="1" noChangeAspect="1"/>
          </p:cNvPicPr>
          <p:nvPr>
            <p:ph idx="1"/>
          </p:nvPr>
        </p:nvPicPr>
        <p:blipFill rotWithShape="1">
          <a:blip r:embed="rId3"/>
          <a:srcRect r="4876" b="-1"/>
          <a:stretch/>
        </p:blipFill>
        <p:spPr>
          <a:xfrm>
            <a:off x="20" y="0"/>
            <a:ext cx="24387155" cy="13715990"/>
          </a:xfrm>
          <a:prstGeom prst="rect">
            <a:avLst/>
          </a:prstGeom>
        </p:spPr>
      </p:pic>
      <p:graphicFrame>
        <p:nvGraphicFramePr>
          <p:cNvPr id="6" name="Table 6">
            <a:extLst>
              <a:ext uri="{FF2B5EF4-FFF2-40B4-BE49-F238E27FC236}">
                <a16:creationId xmlns:a16="http://schemas.microsoft.com/office/drawing/2014/main" id="{ADFD451D-BF96-6962-212A-9B6FC2630B20}"/>
              </a:ext>
            </a:extLst>
          </p:cNvPr>
          <p:cNvGraphicFramePr>
            <a:graphicFrameLocks noGrp="1"/>
          </p:cNvGraphicFramePr>
          <p:nvPr>
            <p:extLst>
              <p:ext uri="{D42A27DB-BD31-4B8C-83A1-F6EECF244321}">
                <p14:modId xmlns:p14="http://schemas.microsoft.com/office/powerpoint/2010/main" val="2738186766"/>
              </p:ext>
            </p:extLst>
          </p:nvPr>
        </p:nvGraphicFramePr>
        <p:xfrm>
          <a:off x="6346" y="0"/>
          <a:ext cx="7691441" cy="1005840"/>
        </p:xfrm>
        <a:graphic>
          <a:graphicData uri="http://schemas.openxmlformats.org/drawingml/2006/table">
            <a:tbl>
              <a:tblPr firstRow="1" bandRow="1">
                <a:tableStyleId>{5C22544A-7EE6-4342-B048-85BDC9FD1C3A}</a:tableStyleId>
              </a:tblPr>
              <a:tblGrid>
                <a:gridCol w="7691441">
                  <a:extLst>
                    <a:ext uri="{9D8B030D-6E8A-4147-A177-3AD203B41FA5}">
                      <a16:colId xmlns:a16="http://schemas.microsoft.com/office/drawing/2014/main" val="503937161"/>
                    </a:ext>
                  </a:extLst>
                </a:gridCol>
              </a:tblGrid>
              <a:tr h="762000">
                <a:tc>
                  <a:txBody>
                    <a:bodyPr/>
                    <a:lstStyle/>
                    <a:p>
                      <a:r>
                        <a:rPr lang="en-US" sz="6000" dirty="0">
                          <a:solidFill>
                            <a:schemeClr val="bg1"/>
                          </a:solidFill>
                          <a:latin typeface="Arial" panose="020B0604020202020204" pitchFamily="34" charset="0"/>
                          <a:cs typeface="Arial" panose="020B0604020202020204" pitchFamily="34" charset="0"/>
                        </a:rPr>
                        <a:t>11-Day Vote Centers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505785115"/>
                  </a:ext>
                </a:extLst>
              </a:tr>
            </a:tbl>
          </a:graphicData>
        </a:graphic>
      </p:graphicFrame>
    </p:spTree>
    <p:extLst>
      <p:ext uri="{BB962C8B-B14F-4D97-AF65-F5344CB8AC3E}">
        <p14:creationId xmlns:p14="http://schemas.microsoft.com/office/powerpoint/2010/main" val="2186209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FA3918-E1B8-A142-9704-CE17573514B1}"/>
              </a:ext>
            </a:extLst>
          </p:cNvPr>
          <p:cNvPicPr>
            <a:picLocks noChangeAspect="1"/>
          </p:cNvPicPr>
          <p:nvPr/>
        </p:nvPicPr>
        <p:blipFill>
          <a:blip r:embed="rId3"/>
          <a:stretch>
            <a:fillRect/>
          </a:stretch>
        </p:blipFill>
        <p:spPr>
          <a:xfrm>
            <a:off x="-1" y="0"/>
            <a:ext cx="24387175" cy="13868400"/>
          </a:xfrm>
          <a:prstGeom prst="rect">
            <a:avLst/>
          </a:prstGeom>
        </p:spPr>
      </p:pic>
      <p:graphicFrame>
        <p:nvGraphicFramePr>
          <p:cNvPr id="6" name="Table 6">
            <a:extLst>
              <a:ext uri="{FF2B5EF4-FFF2-40B4-BE49-F238E27FC236}">
                <a16:creationId xmlns:a16="http://schemas.microsoft.com/office/drawing/2014/main" id="{ADFD451D-BF96-6962-212A-9B6FC2630B20}"/>
              </a:ext>
            </a:extLst>
          </p:cNvPr>
          <p:cNvGraphicFramePr>
            <a:graphicFrameLocks noGrp="1"/>
          </p:cNvGraphicFramePr>
          <p:nvPr/>
        </p:nvGraphicFramePr>
        <p:xfrm>
          <a:off x="6346" y="0"/>
          <a:ext cx="10815642" cy="1005840"/>
        </p:xfrm>
        <a:graphic>
          <a:graphicData uri="http://schemas.openxmlformats.org/drawingml/2006/table">
            <a:tbl>
              <a:tblPr firstRow="1" bandRow="1">
                <a:tableStyleId>{5C22544A-7EE6-4342-B048-85BDC9FD1C3A}</a:tableStyleId>
              </a:tblPr>
              <a:tblGrid>
                <a:gridCol w="10815642">
                  <a:extLst>
                    <a:ext uri="{9D8B030D-6E8A-4147-A177-3AD203B41FA5}">
                      <a16:colId xmlns:a16="http://schemas.microsoft.com/office/drawing/2014/main" val="503937161"/>
                    </a:ext>
                  </a:extLst>
                </a:gridCol>
              </a:tblGrid>
              <a:tr h="762000">
                <a:tc>
                  <a:txBody>
                    <a:bodyPr/>
                    <a:lstStyle/>
                    <a:p>
                      <a:r>
                        <a:rPr lang="en-US" sz="6000" dirty="0">
                          <a:solidFill>
                            <a:schemeClr val="bg1"/>
                          </a:solidFill>
                        </a:rPr>
                        <a:t>11-day vote centers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5785115"/>
                  </a:ext>
                </a:extLst>
              </a:tr>
            </a:tbl>
          </a:graphicData>
        </a:graphic>
      </p:graphicFrame>
      <p:sp>
        <p:nvSpPr>
          <p:cNvPr id="12" name="TextBox 11">
            <a:extLst>
              <a:ext uri="{FF2B5EF4-FFF2-40B4-BE49-F238E27FC236}">
                <a16:creationId xmlns:a16="http://schemas.microsoft.com/office/drawing/2014/main" id="{D8BBEB2F-9C50-CE50-0EEE-4A3757810726}"/>
              </a:ext>
            </a:extLst>
          </p:cNvPr>
          <p:cNvSpPr txBox="1"/>
          <p:nvPr/>
        </p:nvSpPr>
        <p:spPr>
          <a:xfrm>
            <a:off x="153987" y="76200"/>
            <a:ext cx="7239000" cy="1015663"/>
          </a:xfrm>
          <a:prstGeom prst="rect">
            <a:avLst/>
          </a:prstGeom>
          <a:solidFill>
            <a:schemeClr val="tx1"/>
          </a:solid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4-Day Vote Centers</a:t>
            </a:r>
          </a:p>
        </p:txBody>
      </p:sp>
      <p:sp>
        <p:nvSpPr>
          <p:cNvPr id="3" name="Content Placeholder 2">
            <a:extLst>
              <a:ext uri="{FF2B5EF4-FFF2-40B4-BE49-F238E27FC236}">
                <a16:creationId xmlns:a16="http://schemas.microsoft.com/office/drawing/2014/main" id="{87BB6FE3-DDDD-7407-FBCB-31C6A8D4A0F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11101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3009FD-6869-E524-E932-D4DF1F3FD48A}"/>
              </a:ext>
            </a:extLst>
          </p:cNvPr>
          <p:cNvPicPr>
            <a:picLocks noChangeAspect="1"/>
          </p:cNvPicPr>
          <p:nvPr/>
        </p:nvPicPr>
        <p:blipFill>
          <a:blip r:embed="rId3"/>
          <a:stretch>
            <a:fillRect/>
          </a:stretch>
        </p:blipFill>
        <p:spPr>
          <a:xfrm>
            <a:off x="-113503" y="0"/>
            <a:ext cx="24500677" cy="13716000"/>
          </a:xfrm>
          <a:prstGeom prst="rect">
            <a:avLst/>
          </a:prstGeom>
        </p:spPr>
      </p:pic>
      <p:sp>
        <p:nvSpPr>
          <p:cNvPr id="5" name="TextBox 4">
            <a:extLst>
              <a:ext uri="{FF2B5EF4-FFF2-40B4-BE49-F238E27FC236}">
                <a16:creationId xmlns:a16="http://schemas.microsoft.com/office/drawing/2014/main" id="{7CA78958-09FF-FCAC-5BAB-E52784367406}"/>
              </a:ext>
            </a:extLst>
          </p:cNvPr>
          <p:cNvSpPr txBox="1"/>
          <p:nvPr/>
        </p:nvSpPr>
        <p:spPr>
          <a:xfrm flipH="1">
            <a:off x="352105" y="259081"/>
            <a:ext cx="5516882" cy="1015663"/>
          </a:xfrm>
          <a:prstGeom prst="rect">
            <a:avLst/>
          </a:prstGeom>
          <a:solidFill>
            <a:schemeClr val="tx1"/>
          </a:solid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Public Transit</a:t>
            </a:r>
          </a:p>
        </p:txBody>
      </p:sp>
    </p:spTree>
    <p:extLst>
      <p:ext uri="{BB962C8B-B14F-4D97-AF65-F5344CB8AC3E}">
        <p14:creationId xmlns:p14="http://schemas.microsoft.com/office/powerpoint/2010/main" val="31801304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14138</TotalTime>
  <Words>2352</Words>
  <Application>Microsoft Office PowerPoint</Application>
  <PresentationFormat>Custom</PresentationFormat>
  <Paragraphs>296</Paragraphs>
  <Slides>33</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Calibri Light</vt:lpstr>
      <vt:lpstr>Courier New</vt:lpstr>
      <vt:lpstr>inherit</vt:lpstr>
      <vt:lpstr>Noto Serif</vt:lpstr>
      <vt:lpstr>Office Theme</vt:lpstr>
      <vt:lpstr>Consultation Meeting Placer County  Language Communities</vt:lpstr>
      <vt:lpstr>Agenda</vt:lpstr>
      <vt:lpstr>Election Administration Plan</vt:lpstr>
      <vt:lpstr>Vote Center Locations</vt:lpstr>
      <vt:lpstr>Vote Center Locations</vt:lpstr>
      <vt:lpstr>Drop Box  Locations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Placer Elections website  </vt:lpstr>
      <vt:lpstr>Equal Accessibility</vt:lpstr>
      <vt:lpstr>PowerPoint Presentation</vt:lpstr>
      <vt:lpstr>Drop Box Design</vt:lpstr>
      <vt:lpstr>California Code of Regulations</vt:lpstr>
      <vt:lpstr>Drop Box Indoor Site Surveys</vt:lpstr>
      <vt:lpstr>Drop Box Outdoor Site Surveys</vt:lpstr>
      <vt:lpstr>Survey Binder</vt:lpstr>
      <vt:lpstr>Drive-up Drop Boxes</vt:lpstr>
      <vt:lpstr>Language Accessibility</vt:lpstr>
      <vt:lpstr>Site Accessibility</vt:lpstr>
      <vt:lpstr>PowerPoint Presentation</vt:lpstr>
      <vt:lpstr>PowerPoint Presentation</vt:lpstr>
    </vt:vector>
  </TitlesOfParts>
  <Company>Placer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Mirinda Glick</dc:creator>
  <cp:lastModifiedBy>Justin Canning</cp:lastModifiedBy>
  <cp:revision>72</cp:revision>
  <cp:lastPrinted>2023-08-23T00:14:20Z</cp:lastPrinted>
  <dcterms:created xsi:type="dcterms:W3CDTF">2015-10-30T22:27:13Z</dcterms:created>
  <dcterms:modified xsi:type="dcterms:W3CDTF">2025-08-14T20:35:16Z</dcterms:modified>
</cp:coreProperties>
</file>